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4" r:id="rId1"/>
  </p:sldMasterIdLst>
  <p:notesMasterIdLst>
    <p:notesMasterId r:id="rId3"/>
  </p:notesMasterIdLst>
  <p:sldIdLst>
    <p:sldId id="269" r:id="rId2"/>
  </p:sldIdLst>
  <p:sldSz cx="30275213" cy="42767250"/>
  <p:notesSz cx="6858000" cy="9144000"/>
  <p:embeddedFontLst>
    <p:embeddedFont>
      <p:font typeface="Calibri Light" panose="020F0302020204030204" pitchFamily="34" charset="0"/>
      <p:regular r:id="rId4"/>
      <p:italic r:id="rId5"/>
    </p:embeddedFont>
    <p:embeddedFont>
      <p:font typeface="Cambria" panose="02040503050406030204" pitchFamily="18" charset="0"/>
      <p:regular r:id="rId6"/>
      <p:bold r:id="rId7"/>
      <p:italic r:id="rId8"/>
      <p:boldItalic r:id="rId9"/>
    </p:embeddedFont>
    <p:embeddedFont>
      <p:font typeface="Calibri" panose="020F0502020204030204" pitchFamily="34" charset="0"/>
      <p:regular r:id="rId10"/>
      <p:bold r:id="rId11"/>
      <p:italic r:id="rId12"/>
      <p:boldItalic r:id="rId13"/>
    </p:embeddedFont>
    <p:embeddedFont>
      <p:font typeface="Lato" panose="020B0604020202020204" charset="0"/>
      <p:regular r:id="rId14"/>
      <p:bold r:id="rId15"/>
      <p:italic r:id="rId16"/>
      <p:boldItalic r:id="rId17"/>
    </p:embeddedFont>
    <p:embeddedFont>
      <p:font typeface="Cambria Math" panose="02040503050406030204" pitchFamily="18" charset="0"/>
      <p:regular r:id="rId18"/>
    </p:embeddedFont>
    <p:embeddedFont>
      <p:font typeface="Arial Black" panose="020B0A04020102020204" pitchFamily="34" charset="0"/>
      <p:bold r:id="rId19"/>
    </p:embeddedFont>
    <p:embeddedFont>
      <p:font typeface="Lato Black" panose="020B0604020202020204" charset="0"/>
      <p:bold r:id="rId20"/>
      <p:boldItalic r:id="rId2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9551" userDrawn="1">
          <p15:clr>
            <a:srgbClr val="A4A3A4"/>
          </p15:clr>
        </p15:guide>
        <p15:guide id="3" pos="3694" userDrawn="1">
          <p15:clr>
            <a:srgbClr val="A4A3A4"/>
          </p15:clr>
        </p15:guide>
        <p15:guide id="4" pos="162" userDrawn="1">
          <p15:clr>
            <a:srgbClr val="A4A3A4"/>
          </p15:clr>
        </p15:guide>
        <p15:guide id="5" pos="456" userDrawn="1">
          <p15:clr>
            <a:srgbClr val="A4A3A4"/>
          </p15:clr>
        </p15:guide>
        <p15:guide id="6" orient="horz" pos="1347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A348"/>
    <a:srgbClr val="CA1419"/>
    <a:srgbClr val="C6DBEF"/>
    <a:srgbClr val="238B45"/>
    <a:srgbClr val="74C476"/>
    <a:srgbClr val="F06292"/>
    <a:srgbClr val="F8BBD0"/>
    <a:srgbClr val="263238"/>
    <a:srgbClr val="ECEFF1"/>
    <a:srgbClr val="880E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464" autoAdjust="0"/>
    <p:restoredTop sz="70820" autoAdjust="0"/>
  </p:normalViewPr>
  <p:slideViewPr>
    <p:cSldViewPr snapToGrid="0" showGuides="1">
      <p:cViewPr varScale="1">
        <p:scale>
          <a:sx n="18" d="100"/>
          <a:sy n="18" d="100"/>
        </p:scale>
        <p:origin x="5502" y="132"/>
      </p:cViewPr>
      <p:guideLst>
        <p:guide pos="9551"/>
        <p:guide pos="3694"/>
        <p:guide pos="162"/>
        <p:guide pos="456"/>
        <p:guide orient="horz" pos="1347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theme" Target="theme/theme1.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viewProps" Target="viewProps.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1CB04D-1C75-43E0-9B64-B7DDAA42BB2C}" type="datetimeFigureOut">
              <a:rPr lang="en-US" smtClean="0"/>
              <a:t>11/22/2019</a:t>
            </a:fld>
            <a:endParaRPr lang="en-US" dirty="0"/>
          </a:p>
        </p:txBody>
      </p:sp>
      <p:sp>
        <p:nvSpPr>
          <p:cNvPr id="4" name="Slide Image Placeholder 3"/>
          <p:cNvSpPr>
            <a:spLocks noGrp="1" noRot="1" noChangeAspect="1"/>
          </p:cNvSpPr>
          <p:nvPr>
            <p:ph type="sldImg" idx="2"/>
          </p:nvPr>
        </p:nvSpPr>
        <p:spPr>
          <a:xfrm>
            <a:off x="2336800" y="1143000"/>
            <a:ext cx="2184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6C2670-3342-473C-969D-FDFF399F2050}" type="slidenum">
              <a:rPr lang="en-US" smtClean="0"/>
              <a:t>‹#›</a:t>
            </a:fld>
            <a:endParaRPr lang="en-US" dirty="0"/>
          </a:p>
        </p:txBody>
      </p:sp>
    </p:spTree>
    <p:extLst>
      <p:ext uri="{BB962C8B-B14F-4D97-AF65-F5344CB8AC3E}">
        <p14:creationId xmlns:p14="http://schemas.microsoft.com/office/powerpoint/2010/main" val="831749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36800" y="1143000"/>
            <a:ext cx="2184400" cy="30861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5"/>
          </p:nvPr>
        </p:nvSpPr>
        <p:spPr/>
        <p:txBody>
          <a:bodyPr/>
          <a:lstStyle/>
          <a:p>
            <a:fld id="{E26C2670-3342-473C-969D-FDFF399F2050}" type="slidenum">
              <a:rPr lang="en-US" smtClean="0"/>
              <a:t>1</a:t>
            </a:fld>
            <a:endParaRPr lang="en-US" dirty="0"/>
          </a:p>
        </p:txBody>
      </p:sp>
    </p:spTree>
    <p:extLst>
      <p:ext uri="{BB962C8B-B14F-4D97-AF65-F5344CB8AC3E}">
        <p14:creationId xmlns:p14="http://schemas.microsoft.com/office/powerpoint/2010/main" val="3431160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6999180"/>
            <a:ext cx="25733931" cy="14889339"/>
          </a:xfrm>
        </p:spPr>
        <p:txBody>
          <a:bodyPr anchor="b"/>
          <a:lstStyle>
            <a:lvl1pPr algn="ctr">
              <a:defRPr sz="19865"/>
            </a:lvl1pPr>
          </a:lstStyle>
          <a:p>
            <a:r>
              <a:rPr lang="en-US" smtClean="0"/>
              <a:t>Click to edit Master title style</a:t>
            </a:r>
            <a:endParaRPr lang="en-US" dirty="0"/>
          </a:p>
        </p:txBody>
      </p:sp>
      <p:sp>
        <p:nvSpPr>
          <p:cNvPr id="3" name="Subtitle 2"/>
          <p:cNvSpPr>
            <a:spLocks noGrp="1"/>
          </p:cNvSpPr>
          <p:nvPr>
            <p:ph type="subTitle" idx="1"/>
          </p:nvPr>
        </p:nvSpPr>
        <p:spPr>
          <a:xfrm>
            <a:off x="3784402" y="22462709"/>
            <a:ext cx="22706410" cy="10325516"/>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11/22/2019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dirty="0"/>
          </a:p>
        </p:txBody>
      </p:sp>
    </p:spTree>
    <p:extLst>
      <p:ext uri="{BB962C8B-B14F-4D97-AF65-F5344CB8AC3E}">
        <p14:creationId xmlns:p14="http://schemas.microsoft.com/office/powerpoint/2010/main" val="3743797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11/22/2019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dirty="0"/>
          </a:p>
        </p:txBody>
      </p:sp>
    </p:spTree>
    <p:extLst>
      <p:ext uri="{BB962C8B-B14F-4D97-AF65-F5344CB8AC3E}">
        <p14:creationId xmlns:p14="http://schemas.microsoft.com/office/powerpoint/2010/main" val="1453460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2276960"/>
            <a:ext cx="6528093" cy="3624326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081423" y="2276960"/>
            <a:ext cx="19205838" cy="3624326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11/22/2019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dirty="0"/>
          </a:p>
        </p:txBody>
      </p:sp>
    </p:spTree>
    <p:extLst>
      <p:ext uri="{BB962C8B-B14F-4D97-AF65-F5344CB8AC3E}">
        <p14:creationId xmlns:p14="http://schemas.microsoft.com/office/powerpoint/2010/main" val="3428934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11/22/2019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dirty="0"/>
          </a:p>
        </p:txBody>
      </p:sp>
    </p:spTree>
    <p:extLst>
      <p:ext uri="{BB962C8B-B14F-4D97-AF65-F5344CB8AC3E}">
        <p14:creationId xmlns:p14="http://schemas.microsoft.com/office/powerpoint/2010/main" val="3753127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4" y="10662125"/>
            <a:ext cx="26112371" cy="17789985"/>
          </a:xfrm>
        </p:spPr>
        <p:txBody>
          <a:bodyPr anchor="b"/>
          <a:lstStyle>
            <a:lvl1pPr>
              <a:defRPr sz="19865"/>
            </a:lvl1pPr>
          </a:lstStyle>
          <a:p>
            <a:r>
              <a:rPr lang="en-US" smtClean="0"/>
              <a:t>Click to edit Master title style</a:t>
            </a:r>
            <a:endParaRPr lang="en-US" dirty="0"/>
          </a:p>
        </p:txBody>
      </p:sp>
      <p:sp>
        <p:nvSpPr>
          <p:cNvPr id="3" name="Text Placeholder 2"/>
          <p:cNvSpPr>
            <a:spLocks noGrp="1"/>
          </p:cNvSpPr>
          <p:nvPr>
            <p:ph type="body" idx="1"/>
          </p:nvPr>
        </p:nvSpPr>
        <p:spPr>
          <a:xfrm>
            <a:off x="2065654" y="28620410"/>
            <a:ext cx="26112371" cy="9355333"/>
          </a:xfrm>
        </p:spPr>
        <p:txBody>
          <a:bodyPr/>
          <a:lstStyle>
            <a:lvl1pPr marL="0" indent="0">
              <a:buNone/>
              <a:defRPr sz="7946">
                <a:solidFill>
                  <a:schemeClr val="tx1"/>
                </a:solidFill>
              </a:defRPr>
            </a:lvl1pPr>
            <a:lvl2pPr marL="1513743" indent="0">
              <a:buNone/>
              <a:defRPr sz="6622">
                <a:solidFill>
                  <a:schemeClr val="tx1">
                    <a:tint val="75000"/>
                  </a:schemeClr>
                </a:solidFill>
              </a:defRPr>
            </a:lvl2pPr>
            <a:lvl3pPr marL="3027487" indent="0">
              <a:buNone/>
              <a:defRPr sz="5960">
                <a:solidFill>
                  <a:schemeClr val="tx1">
                    <a:tint val="75000"/>
                  </a:schemeClr>
                </a:solidFill>
              </a:defRPr>
            </a:lvl3pPr>
            <a:lvl4pPr marL="4541230" indent="0">
              <a:buNone/>
              <a:defRPr sz="5297">
                <a:solidFill>
                  <a:schemeClr val="tx1">
                    <a:tint val="75000"/>
                  </a:schemeClr>
                </a:solidFill>
              </a:defRPr>
            </a:lvl4pPr>
            <a:lvl5pPr marL="6054974" indent="0">
              <a:buNone/>
              <a:defRPr sz="5297">
                <a:solidFill>
                  <a:schemeClr val="tx1">
                    <a:tint val="75000"/>
                  </a:schemeClr>
                </a:solidFill>
              </a:defRPr>
            </a:lvl5pPr>
            <a:lvl6pPr marL="7568717" indent="0">
              <a:buNone/>
              <a:defRPr sz="5297">
                <a:solidFill>
                  <a:schemeClr val="tx1">
                    <a:tint val="75000"/>
                  </a:schemeClr>
                </a:solidFill>
              </a:defRPr>
            </a:lvl6pPr>
            <a:lvl7pPr marL="9082461" indent="0">
              <a:buNone/>
              <a:defRPr sz="5297">
                <a:solidFill>
                  <a:schemeClr val="tx1">
                    <a:tint val="75000"/>
                  </a:schemeClr>
                </a:solidFill>
              </a:defRPr>
            </a:lvl7pPr>
            <a:lvl8pPr marL="10596204" indent="0">
              <a:buNone/>
              <a:defRPr sz="5297">
                <a:solidFill>
                  <a:schemeClr val="tx1">
                    <a:tint val="75000"/>
                  </a:schemeClr>
                </a:solidFill>
              </a:defRPr>
            </a:lvl8pPr>
            <a:lvl9pPr marL="12109948" indent="0">
              <a:buNone/>
              <a:defRPr sz="5297">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F135061-2F74-46D4-9F8F-C77EF304855D}" type="datetimeFigureOut">
              <a:rPr lang="en-US" smtClean="0"/>
              <a:t>11/22/2019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dirty="0"/>
          </a:p>
        </p:txBody>
      </p:sp>
    </p:spTree>
    <p:extLst>
      <p:ext uri="{BB962C8B-B14F-4D97-AF65-F5344CB8AC3E}">
        <p14:creationId xmlns:p14="http://schemas.microsoft.com/office/powerpoint/2010/main" val="2123218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081421" y="11384800"/>
            <a:ext cx="12866966" cy="2713542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5326826" y="11384800"/>
            <a:ext cx="12866966" cy="2713542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F135061-2F74-46D4-9F8F-C77EF304855D}" type="datetimeFigureOut">
              <a:rPr lang="en-US" smtClean="0"/>
              <a:t>11/22/2019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dirty="0"/>
          </a:p>
        </p:txBody>
      </p:sp>
    </p:spTree>
    <p:extLst>
      <p:ext uri="{BB962C8B-B14F-4D97-AF65-F5344CB8AC3E}">
        <p14:creationId xmlns:p14="http://schemas.microsoft.com/office/powerpoint/2010/main" val="36169592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276970"/>
            <a:ext cx="26112371" cy="8266358"/>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085368" y="10483919"/>
            <a:ext cx="12807832" cy="5138007"/>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smtClean="0"/>
              <a:t>Edit Master text styles</a:t>
            </a:r>
          </a:p>
        </p:txBody>
      </p:sp>
      <p:sp>
        <p:nvSpPr>
          <p:cNvPr id="4" name="Content Placeholder 3"/>
          <p:cNvSpPr>
            <a:spLocks noGrp="1"/>
          </p:cNvSpPr>
          <p:nvPr>
            <p:ph sz="half" idx="2"/>
          </p:nvPr>
        </p:nvSpPr>
        <p:spPr>
          <a:xfrm>
            <a:off x="2085368" y="15621926"/>
            <a:ext cx="12807832" cy="229775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5326828" y="10483919"/>
            <a:ext cx="12870909" cy="5138007"/>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smtClean="0"/>
              <a:t>Edit Master text styles</a:t>
            </a:r>
          </a:p>
        </p:txBody>
      </p:sp>
      <p:sp>
        <p:nvSpPr>
          <p:cNvPr id="6" name="Content Placeholder 5"/>
          <p:cNvSpPr>
            <a:spLocks noGrp="1"/>
          </p:cNvSpPr>
          <p:nvPr>
            <p:ph sz="quarter" idx="4"/>
          </p:nvPr>
        </p:nvSpPr>
        <p:spPr>
          <a:xfrm>
            <a:off x="15326828" y="15621926"/>
            <a:ext cx="12870909" cy="229775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F135061-2F74-46D4-9F8F-C77EF304855D}" type="datetimeFigureOut">
              <a:rPr lang="en-US" smtClean="0"/>
              <a:t>11/22/2019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FC52CE-B062-47D6-A8CB-AF6B214D1AE5}" type="slidenum">
              <a:rPr lang="en-US" smtClean="0"/>
              <a:t>‹#›</a:t>
            </a:fld>
            <a:endParaRPr lang="en-US" dirty="0"/>
          </a:p>
        </p:txBody>
      </p:sp>
    </p:spTree>
    <p:extLst>
      <p:ext uri="{BB962C8B-B14F-4D97-AF65-F5344CB8AC3E}">
        <p14:creationId xmlns:p14="http://schemas.microsoft.com/office/powerpoint/2010/main" val="1241823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F135061-2F74-46D4-9F8F-C77EF304855D}" type="datetimeFigureOut">
              <a:rPr lang="en-US" smtClean="0"/>
              <a:t>11/22/2019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FC52CE-B062-47D6-A8CB-AF6B214D1AE5}" type="slidenum">
              <a:rPr lang="en-US" smtClean="0"/>
              <a:t>‹#›</a:t>
            </a:fld>
            <a:endParaRPr lang="en-US" dirty="0"/>
          </a:p>
        </p:txBody>
      </p:sp>
    </p:spTree>
    <p:extLst>
      <p:ext uri="{BB962C8B-B14F-4D97-AF65-F5344CB8AC3E}">
        <p14:creationId xmlns:p14="http://schemas.microsoft.com/office/powerpoint/2010/main" val="2785821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135061-2F74-46D4-9F8F-C77EF304855D}" type="datetimeFigureOut">
              <a:rPr lang="en-US" smtClean="0"/>
              <a:t>11/22/2019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FC52CE-B062-47D6-A8CB-AF6B214D1AE5}" type="slidenum">
              <a:rPr lang="en-US" smtClean="0"/>
              <a:t>‹#›</a:t>
            </a:fld>
            <a:endParaRPr lang="en-US" dirty="0"/>
          </a:p>
        </p:txBody>
      </p:sp>
    </p:spTree>
    <p:extLst>
      <p:ext uri="{BB962C8B-B14F-4D97-AF65-F5344CB8AC3E}">
        <p14:creationId xmlns:p14="http://schemas.microsoft.com/office/powerpoint/2010/main" val="3370973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1150"/>
            <a:ext cx="9764544" cy="9979025"/>
          </a:xfrm>
        </p:spPr>
        <p:txBody>
          <a:bodyPr anchor="b"/>
          <a:lstStyle>
            <a:lvl1pPr>
              <a:defRPr sz="10595"/>
            </a:lvl1pPr>
          </a:lstStyle>
          <a:p>
            <a:r>
              <a:rPr lang="en-US" smtClean="0"/>
              <a:t>Click to edit Master title style</a:t>
            </a:r>
            <a:endParaRPr lang="en-US" dirty="0"/>
          </a:p>
        </p:txBody>
      </p:sp>
      <p:sp>
        <p:nvSpPr>
          <p:cNvPr id="3" name="Content Placeholder 2"/>
          <p:cNvSpPr>
            <a:spLocks noGrp="1"/>
          </p:cNvSpPr>
          <p:nvPr>
            <p:ph idx="1"/>
          </p:nvPr>
        </p:nvSpPr>
        <p:spPr>
          <a:xfrm>
            <a:off x="12870909" y="6157701"/>
            <a:ext cx="15326827" cy="30392467"/>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085364" y="12830175"/>
            <a:ext cx="9764544" cy="23769486"/>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smtClean="0"/>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11/22/2019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dirty="0"/>
          </a:p>
        </p:txBody>
      </p:sp>
    </p:spTree>
    <p:extLst>
      <p:ext uri="{BB962C8B-B14F-4D97-AF65-F5344CB8AC3E}">
        <p14:creationId xmlns:p14="http://schemas.microsoft.com/office/powerpoint/2010/main" val="3881263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1150"/>
            <a:ext cx="9764544" cy="9979025"/>
          </a:xfrm>
        </p:spPr>
        <p:txBody>
          <a:bodyPr anchor="b"/>
          <a:lstStyle>
            <a:lvl1pPr>
              <a:defRPr sz="10595"/>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870909" y="6157701"/>
            <a:ext cx="15326827" cy="30392467"/>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en-US" smtClean="0"/>
              <a:t>Click icon to add picture</a:t>
            </a:r>
            <a:endParaRPr lang="en-US" dirty="0"/>
          </a:p>
        </p:txBody>
      </p:sp>
      <p:sp>
        <p:nvSpPr>
          <p:cNvPr id="4" name="Text Placeholder 3"/>
          <p:cNvSpPr>
            <a:spLocks noGrp="1"/>
          </p:cNvSpPr>
          <p:nvPr>
            <p:ph type="body" sz="half" idx="2"/>
          </p:nvPr>
        </p:nvSpPr>
        <p:spPr>
          <a:xfrm>
            <a:off x="2085364" y="12830175"/>
            <a:ext cx="9764544" cy="23769486"/>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smtClean="0"/>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11/22/2019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dirty="0"/>
          </a:p>
        </p:txBody>
      </p:sp>
    </p:spTree>
    <p:extLst>
      <p:ext uri="{BB962C8B-B14F-4D97-AF65-F5344CB8AC3E}">
        <p14:creationId xmlns:p14="http://schemas.microsoft.com/office/powerpoint/2010/main" val="708000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76970"/>
            <a:ext cx="26112371" cy="826635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081421" y="11384800"/>
            <a:ext cx="26112371" cy="27135427"/>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081421" y="39638914"/>
            <a:ext cx="6811923" cy="2276960"/>
          </a:xfrm>
          <a:prstGeom prst="rect">
            <a:avLst/>
          </a:prstGeom>
        </p:spPr>
        <p:txBody>
          <a:bodyPr vert="horz" lIns="91440" tIns="45720" rIns="91440" bIns="45720" rtlCol="0" anchor="ctr"/>
          <a:lstStyle>
            <a:lvl1pPr algn="l">
              <a:defRPr sz="3973">
                <a:solidFill>
                  <a:schemeClr val="tx1">
                    <a:tint val="75000"/>
                  </a:schemeClr>
                </a:solidFill>
              </a:defRPr>
            </a:lvl1pPr>
          </a:lstStyle>
          <a:p>
            <a:fld id="{3F135061-2F74-46D4-9F8F-C77EF304855D}" type="datetimeFigureOut">
              <a:rPr lang="en-US" smtClean="0"/>
              <a:t>11/22/2019</a:t>
            </a:fld>
            <a:endParaRPr lang="en-US" dirty="0"/>
          </a:p>
        </p:txBody>
      </p:sp>
      <p:sp>
        <p:nvSpPr>
          <p:cNvPr id="5" name="Footer Placeholder 4"/>
          <p:cNvSpPr>
            <a:spLocks noGrp="1"/>
          </p:cNvSpPr>
          <p:nvPr>
            <p:ph type="ftr" sz="quarter" idx="3"/>
          </p:nvPr>
        </p:nvSpPr>
        <p:spPr>
          <a:xfrm>
            <a:off x="10028665" y="39638914"/>
            <a:ext cx="10217884" cy="2276960"/>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1381869" y="39638914"/>
            <a:ext cx="6811923" cy="2276960"/>
          </a:xfrm>
          <a:prstGeom prst="rect">
            <a:avLst/>
          </a:prstGeom>
        </p:spPr>
        <p:txBody>
          <a:bodyPr vert="horz" lIns="91440" tIns="45720" rIns="91440" bIns="45720" rtlCol="0" anchor="ctr"/>
          <a:lstStyle>
            <a:lvl1pPr algn="r">
              <a:defRPr sz="3973">
                <a:solidFill>
                  <a:schemeClr val="tx1">
                    <a:tint val="75000"/>
                  </a:schemeClr>
                </a:solidFill>
              </a:defRPr>
            </a:lvl1pPr>
          </a:lstStyle>
          <a:p>
            <a:fld id="{63FC52CE-B062-47D6-A8CB-AF6B214D1AE5}" type="slidenum">
              <a:rPr lang="en-US" smtClean="0"/>
              <a:t>‹#›</a:t>
            </a:fld>
            <a:endParaRPr lang="en-US" dirty="0"/>
          </a:p>
        </p:txBody>
      </p:sp>
    </p:spTree>
    <p:extLst>
      <p:ext uri="{BB962C8B-B14F-4D97-AF65-F5344CB8AC3E}">
        <p14:creationId xmlns:p14="http://schemas.microsoft.com/office/powerpoint/2010/main" val="266695200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7A348"/>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C4359A-7BBB-495A-96DE-65574C0C88E6}"/>
              </a:ext>
            </a:extLst>
          </p:cNvPr>
          <p:cNvSpPr>
            <a:spLocks noGrp="1"/>
          </p:cNvSpPr>
          <p:nvPr>
            <p:ph type="ctrTitle"/>
          </p:nvPr>
        </p:nvSpPr>
        <p:spPr>
          <a:xfrm>
            <a:off x="8404210" y="4744644"/>
            <a:ext cx="21876478" cy="25208231"/>
          </a:xfrm>
        </p:spPr>
        <p:txBody>
          <a:bodyPr anchor="t">
            <a:noAutofit/>
          </a:bodyPr>
          <a:lstStyle/>
          <a:p>
            <a:pPr>
              <a:lnSpc>
                <a:spcPct val="150000"/>
              </a:lnSpc>
            </a:pPr>
            <a:r>
              <a:rPr lang="en-US" sz="12004" b="1" dirty="0" smtClean="0">
                <a:solidFill>
                  <a:schemeClr val="bg1"/>
                </a:solidFill>
                <a:latin typeface="Lato" panose="020F0502020204030203" pitchFamily="34" charset="0"/>
                <a:ea typeface="Roboto" panose="02000000000000000000" pitchFamily="2" charset="0"/>
                <a:cs typeface="Lato" panose="020F0502020204030203" pitchFamily="34" charset="0"/>
              </a:rPr>
              <a:t>Empirical </a:t>
            </a:r>
            <a:r>
              <a:rPr lang="en-US" sz="12004" b="1" dirty="0" smtClean="0">
                <a:solidFill>
                  <a:schemeClr val="bg1"/>
                </a:solidFill>
                <a:latin typeface="Lato" panose="020F0502020204030203" pitchFamily="34" charset="0"/>
                <a:ea typeface="Roboto" panose="02000000000000000000" pitchFamily="2" charset="0"/>
                <a:cs typeface="Lato" panose="020F0502020204030203" pitchFamily="34" charset="0"/>
              </a:rPr>
              <a:t>privacy </a:t>
            </a:r>
            <a:r>
              <a:rPr lang="en-US" sz="12004" b="1" dirty="0">
                <a:solidFill>
                  <a:schemeClr val="bg1"/>
                </a:solidFill>
                <a:latin typeface="Lato" panose="020F0502020204030203" pitchFamily="34" charset="0"/>
                <a:ea typeface="Roboto" panose="02000000000000000000" pitchFamily="2" charset="0"/>
                <a:cs typeface="Lato" panose="020F0502020204030203" pitchFamily="34" charset="0"/>
              </a:rPr>
              <a:t>loss </a:t>
            </a:r>
            <a:r>
              <a:rPr lang="en-US" sz="12004" dirty="0" smtClean="0">
                <a:solidFill>
                  <a:schemeClr val="bg1"/>
                </a:solidFill>
                <a:latin typeface="Lato" panose="020F0502020204030203" pitchFamily="34" charset="0"/>
                <a:ea typeface="Roboto" panose="02000000000000000000" pitchFamily="2" charset="0"/>
                <a:cs typeface="Lato" panose="020F0502020204030203" pitchFamily="34" charset="0"/>
              </a:rPr>
              <a:t>of </a:t>
            </a:r>
            <a:r>
              <a:rPr lang="en-US" sz="12004" dirty="0" smtClean="0">
                <a:solidFill>
                  <a:schemeClr val="bg1"/>
                </a:solidFill>
                <a:latin typeface="Lato" panose="020F0502020204030203" pitchFamily="34" charset="0"/>
                <a:ea typeface="Roboto" panose="02000000000000000000" pitchFamily="2" charset="0"/>
                <a:cs typeface="Lato" panose="020F0502020204030203" pitchFamily="34" charset="0"/>
              </a:rPr>
              <a:t>DP </a:t>
            </a:r>
            <a:r>
              <a:rPr lang="en-US" sz="12004" dirty="0">
                <a:solidFill>
                  <a:schemeClr val="bg1"/>
                </a:solidFill>
                <a:latin typeface="Lato" panose="020F0502020204030203" pitchFamily="34" charset="0"/>
                <a:ea typeface="Roboto" panose="02000000000000000000" pitchFamily="2" charset="0"/>
                <a:cs typeface="Lato" panose="020F0502020204030203" pitchFamily="34" charset="0"/>
              </a:rPr>
              <a:t>methods like the TopDown</a:t>
            </a:r>
            <a:r>
              <a:rPr lang="en-US" sz="12004" b="1" dirty="0">
                <a:solidFill>
                  <a:schemeClr val="bg1"/>
                </a:solidFill>
                <a:latin typeface="Lato" panose="020F0502020204030203" pitchFamily="34" charset="0"/>
                <a:ea typeface="Roboto" panose="02000000000000000000" pitchFamily="2" charset="0"/>
                <a:cs typeface="Lato" panose="020F0502020204030203" pitchFamily="34" charset="0"/>
              </a:rPr>
              <a:t> </a:t>
            </a:r>
            <a:r>
              <a:rPr lang="en-US" sz="12004" dirty="0">
                <a:solidFill>
                  <a:schemeClr val="bg1"/>
                </a:solidFill>
                <a:latin typeface="Lato" panose="020F0502020204030203" pitchFamily="34" charset="0"/>
                <a:ea typeface="Roboto" panose="02000000000000000000" pitchFamily="2" charset="0"/>
                <a:cs typeface="Lato" panose="020F0502020204030203" pitchFamily="34" charset="0"/>
              </a:rPr>
              <a:t>may </a:t>
            </a:r>
            <a:r>
              <a:rPr lang="en-US" sz="12004" dirty="0" smtClean="0">
                <a:solidFill>
                  <a:schemeClr val="bg1"/>
                </a:solidFill>
                <a:latin typeface="Lato" panose="020F0502020204030203" pitchFamily="34" charset="0"/>
                <a:ea typeface="Roboto" panose="02000000000000000000" pitchFamily="2" charset="0"/>
                <a:cs typeface="Lato" panose="020F0502020204030203" pitchFamily="34" charset="0"/>
              </a:rPr>
              <a:t>be </a:t>
            </a:r>
            <a:r>
              <a:rPr lang="en-US" sz="12004" dirty="0">
                <a:solidFill>
                  <a:schemeClr val="bg1"/>
                </a:solidFill>
                <a:latin typeface="Lato" panose="020F0502020204030203" pitchFamily="34" charset="0"/>
                <a:ea typeface="Roboto" panose="02000000000000000000" pitchFamily="2" charset="0"/>
                <a:cs typeface="Lato" panose="020F0502020204030203" pitchFamily="34" charset="0"/>
              </a:rPr>
              <a:t>substantially </a:t>
            </a:r>
            <a:r>
              <a:rPr lang="en-US" sz="12004" dirty="0" smtClean="0">
                <a:solidFill>
                  <a:schemeClr val="bg1"/>
                </a:solidFill>
                <a:latin typeface="Lato" panose="020F0502020204030203" pitchFamily="34" charset="0"/>
                <a:ea typeface="Roboto" panose="02000000000000000000" pitchFamily="2" charset="0"/>
                <a:cs typeface="Lato" panose="020F0502020204030203" pitchFamily="34" charset="0"/>
              </a:rPr>
              <a:t>smaller</a:t>
            </a:r>
            <a:r>
              <a:rPr lang="en-US" sz="12004" b="1" dirty="0" smtClean="0">
                <a:solidFill>
                  <a:schemeClr val="bg1"/>
                </a:solidFill>
                <a:latin typeface="Lato" panose="020F0502020204030203" pitchFamily="34" charset="0"/>
                <a:ea typeface="Roboto" panose="02000000000000000000" pitchFamily="2" charset="0"/>
                <a:cs typeface="Lato" panose="020F0502020204030203" pitchFamily="34" charset="0"/>
              </a:rPr>
              <a:t> </a:t>
            </a:r>
            <a:r>
              <a:rPr lang="en-US" sz="12004" dirty="0" smtClean="0">
                <a:solidFill>
                  <a:schemeClr val="bg1"/>
                </a:solidFill>
                <a:latin typeface="Lato" panose="020F0502020204030203" pitchFamily="34" charset="0"/>
                <a:ea typeface="Roboto" panose="02000000000000000000" pitchFamily="2" charset="0"/>
                <a:cs typeface="Lato" panose="020F0502020204030203" pitchFamily="34" charset="0"/>
              </a:rPr>
              <a:t>than proven, due </a:t>
            </a:r>
            <a:r>
              <a:rPr lang="en-US" sz="12004" dirty="0">
                <a:solidFill>
                  <a:schemeClr val="bg1"/>
                </a:solidFill>
                <a:latin typeface="Lato" panose="020F0502020204030203" pitchFamily="34" charset="0"/>
                <a:ea typeface="Roboto" panose="02000000000000000000" pitchFamily="2" charset="0"/>
                <a:cs typeface="Lato" panose="020F0502020204030203" pitchFamily="34" charset="0"/>
              </a:rPr>
              <a:t>to slack in the Sequential Composition Theorem.</a:t>
            </a:r>
          </a:p>
        </p:txBody>
      </p:sp>
      <p:sp>
        <p:nvSpPr>
          <p:cNvPr id="2" name="Rectangle 1">
            <a:extLst>
              <a:ext uri="{FF2B5EF4-FFF2-40B4-BE49-F238E27FC236}">
                <a16:creationId xmlns:a16="http://schemas.microsoft.com/office/drawing/2014/main" id="{B0C5B857-0E51-4898-BAEF-B471D5E63813}"/>
              </a:ext>
            </a:extLst>
          </p:cNvPr>
          <p:cNvSpPr/>
          <p:nvPr/>
        </p:nvSpPr>
        <p:spPr>
          <a:xfrm>
            <a:off x="-1" y="0"/>
            <a:ext cx="8420101" cy="427863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64" b="1" i="1" dirty="0">
                <a:latin typeface="Lato" panose="020F0502020204030203" pitchFamily="34" charset="0"/>
                <a:cs typeface="Lato" panose="020F0502020204030203" pitchFamily="34" charset="0"/>
              </a:rPr>
              <a:t>Non-Cognitive Predictors of Student Success:</a:t>
            </a:r>
            <a:r>
              <a:rPr lang="en-US" sz="1064" i="1" dirty="0">
                <a:latin typeface="Lato" panose="020F0502020204030203" pitchFamily="34" charset="0"/>
                <a:cs typeface="Lato" panose="020F0502020204030203" pitchFamily="34" charset="0"/>
              </a:rPr>
              <a:t/>
            </a:r>
            <a:br>
              <a:rPr lang="en-US" sz="1064" i="1" dirty="0">
                <a:latin typeface="Lato" panose="020F0502020204030203" pitchFamily="34" charset="0"/>
                <a:cs typeface="Lato" panose="020F0502020204030203" pitchFamily="34" charset="0"/>
              </a:rPr>
            </a:br>
            <a:r>
              <a:rPr lang="en-US" sz="1064" i="1" dirty="0">
                <a:latin typeface="Lato" panose="020F0502020204030203" pitchFamily="34" charset="0"/>
                <a:cs typeface="Lato" panose="020F0502020204030203" pitchFamily="34" charset="0"/>
              </a:rPr>
              <a:t>A Predictive Validity Comparison Between Domestic and International Students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E35B311-3C19-412C-ADE6-EB2E4158F366}"/>
                  </a:ext>
                </a:extLst>
              </p:cNvPr>
              <p:cNvSpPr txBox="1"/>
              <p:nvPr/>
            </p:nvSpPr>
            <p:spPr>
              <a:xfrm>
                <a:off x="253228" y="6611583"/>
                <a:ext cx="8166872" cy="22498467"/>
              </a:xfrm>
              <a:prstGeom prst="rect">
                <a:avLst/>
              </a:prstGeom>
              <a:noFill/>
            </p:spPr>
            <p:txBody>
              <a:bodyPr wrap="square" rtlCol="0">
                <a:spAutoFit/>
              </a:bodyPr>
              <a:lstStyle/>
              <a:p>
                <a:pPr>
                  <a:spcAft>
                    <a:spcPts val="736"/>
                  </a:spcAft>
                </a:pPr>
                <a:r>
                  <a:rPr lang="en-US" sz="3200" b="1" dirty="0" smtClean="0">
                    <a:latin typeface="Lato Black" panose="020F0502020204030203" pitchFamily="34" charset="0"/>
                    <a:cs typeface="Lato Black" panose="020F0502020204030203" pitchFamily="34" charset="0"/>
                  </a:rPr>
                  <a:t>INTRODUCTION</a:t>
                </a:r>
                <a:endParaRPr lang="en-US" sz="3200" b="1" dirty="0">
                  <a:latin typeface="Lato" panose="020F0502020204030203" pitchFamily="34" charset="0"/>
                  <a:cs typeface="Lato" panose="020F0502020204030203" pitchFamily="34" charset="0"/>
                </a:endParaRPr>
              </a:p>
              <a:p>
                <a:pPr marL="280348" indent="-280348">
                  <a:spcAft>
                    <a:spcPts val="736"/>
                  </a:spcAft>
                  <a:buFont typeface="Arial" panose="020B0604020202020204" pitchFamily="34" charset="0"/>
                  <a:buChar char="•"/>
                </a:pPr>
                <a:r>
                  <a:rPr lang="en-US" sz="3200" dirty="0">
                    <a:latin typeface="Lato" panose="020B0604020202020204" charset="0"/>
                  </a:rPr>
                  <a:t>The 2020 US Census will use differential privacy for disclosure avoidance, employing a new algorithm called TopDown to guarantee privacy loss of at most </a:t>
                </a:r>
                <a:r>
                  <a:rPr lang="en-US" sz="3200" dirty="0" smtClean="0">
                    <a:latin typeface="Lato" panose="020B0604020202020204" charset="0"/>
                  </a:rPr>
                  <a:t>epsilon.</a:t>
                </a:r>
              </a:p>
              <a:p>
                <a:pPr marL="280348" indent="-280348">
                  <a:spcAft>
                    <a:spcPts val="736"/>
                  </a:spcAft>
                  <a:buFont typeface="Arial" panose="020B0604020202020204" pitchFamily="34" charset="0"/>
                  <a:buChar char="•"/>
                </a:pPr>
                <a:r>
                  <a:rPr lang="en-US" sz="3200" dirty="0" smtClean="0">
                    <a:latin typeface="Lato" panose="020B0604020202020204" charset="0"/>
                  </a:rPr>
                  <a:t>It </a:t>
                </a:r>
                <a:r>
                  <a:rPr lang="en-US" sz="3200" dirty="0">
                    <a:latin typeface="Lato" panose="020B0604020202020204" charset="0"/>
                  </a:rPr>
                  <a:t>is possible that there is some slack in the </a:t>
                </a:r>
                <a:r>
                  <a:rPr lang="en-US" sz="3200" dirty="0" smtClean="0">
                    <a:latin typeface="Lato" panose="020B0604020202020204" charset="0"/>
                  </a:rPr>
                  <a:t>bound on epsilon, which relies on the </a:t>
                </a:r>
                <a:r>
                  <a:rPr lang="en-US" sz="3200" dirty="0">
                    <a:latin typeface="Lato" panose="020B0604020202020204" charset="0"/>
                  </a:rPr>
                  <a:t>sequential composition </a:t>
                </a:r>
                <a:r>
                  <a:rPr lang="en-US" sz="3200" dirty="0" smtClean="0">
                    <a:latin typeface="Lato" panose="020B0604020202020204" charset="0"/>
                  </a:rPr>
                  <a:t>theorem.</a:t>
                </a:r>
              </a:p>
              <a:p>
                <a:pPr marL="280348" indent="-280348">
                  <a:spcAft>
                    <a:spcPts val="736"/>
                  </a:spcAft>
                  <a:buFont typeface="Arial" panose="020B0604020202020204" pitchFamily="34" charset="0"/>
                  <a:buChar char="•"/>
                </a:pPr>
                <a:r>
                  <a:rPr lang="en-US" sz="3200" dirty="0" smtClean="0">
                    <a:latin typeface="Lato" panose="020B0604020202020204" charset="0"/>
                  </a:rPr>
                  <a:t>In </a:t>
                </a:r>
                <a:r>
                  <a:rPr lang="en-US" sz="3200" dirty="0">
                    <a:latin typeface="Lato" panose="020B0604020202020204" charset="0"/>
                  </a:rPr>
                  <a:t>practice, the privacy loss </a:t>
                </a:r>
                <a:r>
                  <a:rPr lang="en-US" sz="3200" dirty="0" smtClean="0">
                    <a:latin typeface="Lato" panose="020B0604020202020204" charset="0"/>
                  </a:rPr>
                  <a:t>may be </a:t>
                </a:r>
                <a:r>
                  <a:rPr lang="en-US" sz="3200" dirty="0">
                    <a:latin typeface="Lato" panose="020B0604020202020204" charset="0"/>
                  </a:rPr>
                  <a:t>substantially less than </a:t>
                </a:r>
                <a:r>
                  <a:rPr lang="en-US" sz="3200" dirty="0" smtClean="0">
                    <a:latin typeface="Lato" panose="020B0604020202020204" charset="0"/>
                  </a:rPr>
                  <a:t>epsilon. </a:t>
                </a:r>
                <a:endParaRPr lang="en-US" sz="3200" dirty="0">
                  <a:latin typeface="Lato" panose="020B0604020202020204" charset="0"/>
                </a:endParaRPr>
              </a:p>
              <a:p>
                <a:pPr>
                  <a:spcAft>
                    <a:spcPts val="736"/>
                  </a:spcAft>
                </a:pPr>
                <a:r>
                  <a:rPr lang="en-US" sz="3200" b="1" dirty="0">
                    <a:latin typeface="Lato Black" panose="020F0502020204030203" pitchFamily="34" charset="0"/>
                    <a:cs typeface="Lato Black" panose="020F0502020204030203" pitchFamily="34" charset="0"/>
                  </a:rPr>
                  <a:t>METHODS</a:t>
                </a:r>
              </a:p>
              <a:p>
                <a:pPr marL="175218" indent="-175218">
                  <a:spcAft>
                    <a:spcPts val="736"/>
                  </a:spcAft>
                  <a:buFont typeface="Arial" panose="020B0604020202020204" pitchFamily="34" charset="0"/>
                  <a:buChar char="•"/>
                </a:pPr>
                <a:r>
                  <a:rPr lang="en-US" sz="3200" dirty="0" smtClean="0">
                    <a:latin typeface="Lato" panose="020B0604020202020204" charset="0"/>
                  </a:rPr>
                  <a:t>TopDown achieves </a:t>
                </a:r>
                <a14:m>
                  <m:oMath xmlns:m="http://schemas.openxmlformats.org/officeDocument/2006/math">
                    <m:r>
                      <a:rPr lang="en-US" sz="3200" i="1">
                        <a:latin typeface="Cambria Math" panose="02040503050406030204" pitchFamily="18" charset="0"/>
                      </a:rPr>
                      <m:t>𝜖</m:t>
                    </m:r>
                  </m:oMath>
                </a14:m>
                <a:r>
                  <a:rPr lang="en-US" sz="3200" dirty="0">
                    <a:latin typeface="Lato" panose="020B0604020202020204" charset="0"/>
                  </a:rPr>
                  <a:t>-</a:t>
                </a:r>
                <a:r>
                  <a:rPr lang="en-US" sz="3200" dirty="0" smtClean="0">
                    <a:latin typeface="Lato" panose="020B0604020202020204" charset="0"/>
                  </a:rPr>
                  <a:t>Differential Privacy through a multilevel approach that splits a large epsilon (such as </a:t>
                </a:r>
                <a14:m>
                  <m:oMath xmlns:m="http://schemas.openxmlformats.org/officeDocument/2006/math">
                    <m:r>
                      <a:rPr lang="en-US" sz="3200" i="1">
                        <a:latin typeface="Cambria Math" panose="02040503050406030204" pitchFamily="18" charset="0"/>
                      </a:rPr>
                      <m:t>𝜖</m:t>
                    </m:r>
                  </m:oMath>
                </a14:m>
                <a:r>
                  <a:rPr lang="en-US" sz="3200" dirty="0" smtClean="0">
                    <a:latin typeface="Lato" panose="020B0604020202020204" charset="0"/>
                  </a:rPr>
                  <a:t> = 6.0) between many interdependent count queries in a geographic hierarchy.</a:t>
                </a:r>
              </a:p>
              <a:p>
                <a:pPr marL="175218" indent="-175218">
                  <a:spcAft>
                    <a:spcPts val="736"/>
                  </a:spcAft>
                  <a:buFont typeface="Arial" panose="020B0604020202020204" pitchFamily="34" charset="0"/>
                  <a:buChar char="•"/>
                </a:pPr>
                <a:r>
                  <a:rPr lang="en-US" sz="3200" dirty="0" smtClean="0">
                    <a:latin typeface="Lato" panose="020B0604020202020204" charset="0"/>
                  </a:rPr>
                  <a:t>I </a:t>
                </a:r>
                <a:r>
                  <a:rPr lang="en-US" sz="3200" dirty="0">
                    <a:latin typeface="Lato" panose="020B0604020202020204" charset="0"/>
                  </a:rPr>
                  <a:t>developed an empirical measure of privacy loss, and applied it to three example algorithms, inspired by some aspects of TopDown, to better understand how the empirical privacy loss might compare to the theoretical guarantee</a:t>
                </a:r>
                <a:r>
                  <a:rPr lang="en-US" sz="3200" dirty="0" smtClean="0">
                    <a:latin typeface="Lato" panose="020B0604020202020204" charset="0"/>
                  </a:rPr>
                  <a:t>.</a:t>
                </a:r>
              </a:p>
              <a:p>
                <a:pPr marL="175218" indent="-175218">
                  <a:spcAft>
                    <a:spcPts val="736"/>
                  </a:spcAft>
                  <a:buFont typeface="Arial" panose="020B0604020202020204" pitchFamily="34" charset="0"/>
                  <a:buChar char="•"/>
                </a:pPr>
                <a:r>
                  <a:rPr lang="en-US" sz="3200" dirty="0" smtClean="0">
                    <a:latin typeface="Lato" panose="020B0604020202020204" charset="0"/>
                  </a:rPr>
                  <a:t>The three algorithms are:</a:t>
                </a:r>
              </a:p>
              <a:p>
                <a:pPr marL="971550" lvl="1" indent="-514350">
                  <a:spcAft>
                    <a:spcPts val="736"/>
                  </a:spcAft>
                  <a:buFont typeface="+mj-lt"/>
                  <a:buAutoNum type="arabicPeriod"/>
                </a:pPr>
                <a:r>
                  <a:rPr lang="en-US" sz="3200" dirty="0" smtClean="0">
                    <a:latin typeface="Lato" panose="020B0604020202020204" charset="0"/>
                  </a:rPr>
                  <a:t>Geometric Noise---add noise independently to each count at the lowest level of the hierarchy.</a:t>
                </a:r>
              </a:p>
              <a:p>
                <a:pPr marL="971550" lvl="1" indent="-514350">
                  <a:spcAft>
                    <a:spcPts val="736"/>
                  </a:spcAft>
                  <a:buFont typeface="+mj-lt"/>
                  <a:buAutoNum type="arabicPeriod"/>
                </a:pPr>
                <a:r>
                  <a:rPr lang="en-US" sz="3200" dirty="0" smtClean="0">
                    <a:latin typeface="Lato" panose="020B0604020202020204" charset="0"/>
                  </a:rPr>
                  <a:t>Raked Geometric Noise---add noise independently  at each level of the hierarchy, and then </a:t>
                </a:r>
                <a:r>
                  <a:rPr lang="en-US" sz="3200" dirty="0">
                    <a:latin typeface="Lato" panose="020B0604020202020204" charset="0"/>
                  </a:rPr>
                  <a:t>scale counts </a:t>
                </a:r>
                <a:r>
                  <a:rPr lang="en-US" sz="3200" dirty="0" smtClean="0">
                    <a:latin typeface="Lato" panose="020B0604020202020204" charset="0"/>
                  </a:rPr>
                  <a:t>to sum to the count one level up.</a:t>
                </a:r>
              </a:p>
              <a:p>
                <a:pPr marL="971550" lvl="1" indent="-514350">
                  <a:spcAft>
                    <a:spcPts val="736"/>
                  </a:spcAft>
                  <a:buFont typeface="+mj-lt"/>
                  <a:buAutoNum type="arabicPeriod"/>
                </a:pPr>
                <a:r>
                  <a:rPr lang="en-US" sz="3200" dirty="0" smtClean="0">
                    <a:latin typeface="Lato" panose="020B0604020202020204" charset="0"/>
                  </a:rPr>
                  <a:t>Averaged Geometric Noise---add </a:t>
                </a:r>
                <a:r>
                  <a:rPr lang="en-US" sz="3200" smtClean="0">
                    <a:latin typeface="Lato" panose="020B0604020202020204" charset="0"/>
                  </a:rPr>
                  <a:t>noise independently </a:t>
                </a:r>
                <a:r>
                  <a:rPr lang="en-US" sz="3200" dirty="0" smtClean="0">
                    <a:latin typeface="Lato" panose="020B0604020202020204" charset="0"/>
                  </a:rPr>
                  <a:t>and repeatedly at the lowest level of the geographic hierarchy, and </a:t>
                </a:r>
                <a:r>
                  <a:rPr lang="en-US" sz="3200" smtClean="0">
                    <a:latin typeface="Lato" panose="020B0604020202020204" charset="0"/>
                  </a:rPr>
                  <a:t>then average.</a:t>
                </a:r>
                <a:endParaRPr lang="en-US" sz="3200" dirty="0" smtClean="0">
                  <a:latin typeface="Lato" panose="020B0604020202020204" charset="0"/>
                </a:endParaRPr>
              </a:p>
              <a:p>
                <a:pPr marL="457200" marR="0" lvl="0" indent="-457200">
                  <a:spcBef>
                    <a:spcPts val="0"/>
                  </a:spcBef>
                  <a:spcAft>
                    <a:spcPts val="1000"/>
                  </a:spcAft>
                  <a:buFont typeface="Arial" panose="020B0604020202020204" pitchFamily="34" charset="0"/>
                  <a:buChar char="•"/>
                  <a:tabLst>
                    <a:tab pos="0" algn="l"/>
                  </a:tabLst>
                </a:pPr>
                <a:r>
                  <a:rPr lang="en-US" sz="3200" dirty="0" smtClean="0">
                    <a:latin typeface="Lato" panose="020B0604020202020204" charset="0"/>
                    <a:ea typeface="Cambria" panose="02040503050406030204" pitchFamily="18" charset="0"/>
                    <a:cs typeface="Times New Roman" panose="02020603050405020304" pitchFamily="18" charset="0"/>
                  </a:rPr>
                  <a:t>I </a:t>
                </a:r>
                <a:r>
                  <a:rPr lang="en-US" sz="3200" dirty="0">
                    <a:latin typeface="Lato" panose="020B0604020202020204" charset="0"/>
                    <a:ea typeface="Cambria" panose="02040503050406030204" pitchFamily="18" charset="0"/>
                    <a:cs typeface="Times New Roman" panose="02020603050405020304" pitchFamily="18" charset="0"/>
                  </a:rPr>
                  <a:t>calculated a measure of empirical privacy loss (EPL), </a:t>
                </a:r>
                <a:r>
                  <a:rPr lang="en-US" sz="3200" dirty="0" smtClean="0">
                    <a:latin typeface="Lato" panose="020B0604020202020204" charset="0"/>
                    <a:ea typeface="Cambria" panose="02040503050406030204" pitchFamily="18" charset="0"/>
                    <a:cs typeface="Times New Roman" panose="02020603050405020304" pitchFamily="18" charset="0"/>
                  </a:rPr>
                  <a:t>by approximating </a:t>
                </a:r>
                <a:r>
                  <a:rPr lang="en-US" sz="3200" dirty="0">
                    <a:latin typeface="Lato" panose="020B0604020202020204" charset="0"/>
                    <a:ea typeface="Cambria" panose="02040503050406030204" pitchFamily="18" charset="0"/>
                    <a:cs typeface="Times New Roman" panose="02020603050405020304" pitchFamily="18" charset="0"/>
                  </a:rPr>
                  <a:t>the probability distribution of the </a:t>
                </a:r>
                <a:r>
                  <a:rPr lang="en-US" sz="3200" dirty="0" smtClean="0">
                    <a:latin typeface="Lato" panose="020B0604020202020204" charset="0"/>
                    <a:ea typeface="Cambria" panose="02040503050406030204" pitchFamily="18" charset="0"/>
                    <a:cs typeface="Times New Roman" panose="02020603050405020304" pitchFamily="18" charset="0"/>
                  </a:rPr>
                  <a:t>residuals, denoted </a:t>
                </a:r>
                <a14:m>
                  <m:oMath xmlns:m="http://schemas.openxmlformats.org/officeDocument/2006/math">
                    <m:acc>
                      <m:accPr>
                        <m:chr m:val="̂"/>
                        <m:ctrlPr>
                          <a:rPr lang="en-US" sz="3200" i="1">
                            <a:effectLst/>
                            <a:latin typeface="Cambria Math" panose="02040503050406030204" pitchFamily="18" charset="0"/>
                            <a:ea typeface="Cambria" panose="02040503050406030204" pitchFamily="18" charset="0"/>
                            <a:cs typeface="Times New Roman" panose="02020603050405020304" pitchFamily="18" charset="0"/>
                          </a:rPr>
                        </m:ctrlPr>
                      </m:accPr>
                      <m:e>
                        <m:r>
                          <a:rPr lang="en-US" sz="3200" i="1">
                            <a:effectLst/>
                            <a:latin typeface="Cambria Math" panose="02040503050406030204" pitchFamily="18" charset="0"/>
                            <a:ea typeface="Cambria" panose="02040503050406030204" pitchFamily="18" charset="0"/>
                            <a:cs typeface="Times New Roman" panose="02020603050405020304" pitchFamily="18" charset="0"/>
                          </a:rPr>
                          <m:t>𝑝</m:t>
                        </m:r>
                      </m:e>
                    </m:acc>
                    <m:r>
                      <a:rPr lang="en-US" sz="3200" i="1">
                        <a:effectLst/>
                        <a:latin typeface="Cambria Math" panose="02040503050406030204" pitchFamily="18" charset="0"/>
                        <a:ea typeface="Cambria" panose="02040503050406030204" pitchFamily="18" charset="0"/>
                        <a:cs typeface="Times New Roman" panose="02020603050405020304" pitchFamily="18" charset="0"/>
                      </a:rPr>
                      <m:t>(</m:t>
                    </m:r>
                    <m:r>
                      <a:rPr lang="en-US" sz="3200" i="1">
                        <a:effectLst/>
                        <a:latin typeface="Cambria Math" panose="02040503050406030204" pitchFamily="18" charset="0"/>
                        <a:ea typeface="Cambria" panose="02040503050406030204" pitchFamily="18" charset="0"/>
                        <a:cs typeface="Times New Roman" panose="02020603050405020304" pitchFamily="18" charset="0"/>
                      </a:rPr>
                      <m:t>𝑥</m:t>
                    </m:r>
                    <m:r>
                      <a:rPr lang="en-US" sz="3200" i="1">
                        <a:effectLst/>
                        <a:latin typeface="Cambria Math" panose="02040503050406030204" pitchFamily="18" charset="0"/>
                        <a:ea typeface="Cambria" panose="02040503050406030204" pitchFamily="18" charset="0"/>
                        <a:cs typeface="Times New Roman" panose="02020603050405020304" pitchFamily="18" charset="0"/>
                      </a:rPr>
                      <m:t>)</m:t>
                    </m:r>
                  </m:oMath>
                </a14:m>
                <a:r>
                  <a:rPr lang="en-US" sz="3200" dirty="0">
                    <a:effectLst/>
                    <a:latin typeface="Lato" panose="020B0604020202020204" charset="0"/>
                    <a:ea typeface="Cambria" panose="02040503050406030204" pitchFamily="18" charset="0"/>
                    <a:cs typeface="Times New Roman" panose="02020603050405020304" pitchFamily="18" charset="0"/>
                  </a:rPr>
                  <a:t>, using Gaussian kernel density estimation with a bandwidth of </a:t>
                </a:r>
                <a:r>
                  <a:rPr lang="en-US" sz="3200" dirty="0" smtClean="0">
                    <a:effectLst/>
                    <a:latin typeface="Lato" panose="020B0604020202020204" charset="0"/>
                    <a:ea typeface="Cambria" panose="02040503050406030204" pitchFamily="18" charset="0"/>
                    <a:cs typeface="Times New Roman" panose="02020603050405020304" pitchFamily="18" charset="0"/>
                  </a:rPr>
                  <a:t>0.15, </a:t>
                </a:r>
                <a:r>
                  <a:rPr lang="en-US" sz="3200" dirty="0">
                    <a:effectLst/>
                    <a:latin typeface="Lato" panose="020B0604020202020204" charset="0"/>
                    <a:ea typeface="Cambria" panose="02040503050406030204" pitchFamily="18" charset="0"/>
                    <a:cs typeface="Times New Roman" panose="02020603050405020304" pitchFamily="18" charset="0"/>
                  </a:rPr>
                  <a:t>and compare the log-ratio inspired by the definition of </a:t>
                </a:r>
                <a14:m>
                  <m:oMath xmlns:m="http://schemas.openxmlformats.org/officeDocument/2006/math">
                    <m:r>
                      <a:rPr lang="en-US" sz="3200" i="1">
                        <a:effectLst/>
                        <a:latin typeface="Cambria Math" panose="02040503050406030204" pitchFamily="18" charset="0"/>
                        <a:ea typeface="Cambria" panose="02040503050406030204" pitchFamily="18" charset="0"/>
                        <a:cs typeface="Times New Roman" panose="02020603050405020304" pitchFamily="18" charset="0"/>
                      </a:rPr>
                      <m:t>𝜖</m:t>
                    </m:r>
                  </m:oMath>
                </a14:m>
                <a:r>
                  <a:rPr lang="en-US" sz="3200" dirty="0">
                    <a:effectLst/>
                    <a:latin typeface="Lato" panose="020B0604020202020204" charset="0"/>
                    <a:ea typeface="Cambria" panose="02040503050406030204" pitchFamily="18" charset="0"/>
                    <a:cs typeface="Times New Roman" panose="02020603050405020304" pitchFamily="18" charset="0"/>
                  </a:rPr>
                  <a:t>-DP algorithms:</a:t>
                </a:r>
              </a:p>
              <a:p>
                <a:pPr>
                  <a:spcBef>
                    <a:spcPts val="900"/>
                  </a:spcBef>
                  <a:spcAft>
                    <a:spcPts val="900"/>
                  </a:spcAft>
                </a:pPr>
                <a14:m>
                  <m:oMathPara xmlns:m="http://schemas.openxmlformats.org/officeDocument/2006/math">
                    <m:oMathParaPr>
                      <m:jc m:val="centerGroup"/>
                    </m:oMathParaPr>
                    <m:oMath xmlns:m="http://schemas.openxmlformats.org/officeDocument/2006/math">
                      <m:r>
                        <m:rPr>
                          <m:sty m:val="p"/>
                        </m:rPr>
                        <a:rPr lang="en-US" sz="3200" i="0">
                          <a:effectLst/>
                          <a:latin typeface="Cambria Math" panose="02040503050406030204" pitchFamily="18" charset="0"/>
                          <a:ea typeface="Cambria" panose="02040503050406030204" pitchFamily="18" charset="0"/>
                          <a:cs typeface="Times New Roman" panose="02020603050405020304" pitchFamily="18" charset="0"/>
                        </a:rPr>
                        <m:t>EPL</m:t>
                      </m:r>
                      <m:r>
                        <a:rPr lang="en-US" sz="3200" i="1">
                          <a:effectLst/>
                          <a:latin typeface="Cambria Math" panose="02040503050406030204" pitchFamily="18" charset="0"/>
                          <a:ea typeface="Cambria" panose="02040503050406030204" pitchFamily="18" charset="0"/>
                          <a:cs typeface="Times New Roman" panose="02020603050405020304" pitchFamily="18" charset="0"/>
                        </a:rPr>
                        <m:t>(</m:t>
                      </m:r>
                      <m:r>
                        <a:rPr lang="en-US" sz="3200" i="1">
                          <a:effectLst/>
                          <a:latin typeface="Cambria Math" panose="02040503050406030204" pitchFamily="18" charset="0"/>
                          <a:ea typeface="Cambria" panose="02040503050406030204" pitchFamily="18" charset="0"/>
                          <a:cs typeface="Times New Roman" panose="02020603050405020304" pitchFamily="18" charset="0"/>
                        </a:rPr>
                        <m:t>𝑥</m:t>
                      </m:r>
                      <m:r>
                        <a:rPr lang="en-US" sz="3200" i="1">
                          <a:effectLst/>
                          <a:latin typeface="Cambria Math" panose="02040503050406030204" pitchFamily="18" charset="0"/>
                          <a:ea typeface="Cambria" panose="02040503050406030204" pitchFamily="18" charset="0"/>
                          <a:cs typeface="Times New Roman" panose="02020603050405020304" pitchFamily="18" charset="0"/>
                        </a:rPr>
                        <m:t>)=</m:t>
                      </m:r>
                      <m:r>
                        <m:rPr>
                          <m:sty m:val="p"/>
                        </m:rPr>
                        <a:rPr lang="en-US" sz="3200" i="0">
                          <a:latin typeface="Cambria Math" panose="02040503050406030204" pitchFamily="18" charset="0"/>
                          <a:ea typeface="Cambria" panose="02040503050406030204" pitchFamily="18" charset="0"/>
                          <a:cs typeface="Times New Roman" panose="02020603050405020304" pitchFamily="18" charset="0"/>
                        </a:rPr>
                        <m:t>log</m:t>
                      </m:r>
                      <m:d>
                        <m:dPr>
                          <m:ctrlPr>
                            <a:rPr lang="en-US" sz="3200" i="1">
                              <a:effectLst/>
                              <a:latin typeface="Cambria Math" panose="02040503050406030204" pitchFamily="18" charset="0"/>
                              <a:ea typeface="Cambria" panose="02040503050406030204" pitchFamily="18" charset="0"/>
                              <a:cs typeface="Times New Roman" panose="02020603050405020304" pitchFamily="18" charset="0"/>
                            </a:rPr>
                          </m:ctrlPr>
                        </m:dPr>
                        <m:e>
                          <m:acc>
                            <m:accPr>
                              <m:chr m:val="̂"/>
                              <m:ctrlPr>
                                <a:rPr lang="en-US" sz="3200" i="1">
                                  <a:effectLst/>
                                  <a:latin typeface="Cambria Math" panose="02040503050406030204" pitchFamily="18" charset="0"/>
                                  <a:ea typeface="Cambria" panose="02040503050406030204" pitchFamily="18" charset="0"/>
                                  <a:cs typeface="Times New Roman" panose="02020603050405020304" pitchFamily="18" charset="0"/>
                                </a:rPr>
                              </m:ctrlPr>
                            </m:accPr>
                            <m:e>
                              <m:r>
                                <a:rPr lang="en-US" sz="3200" i="1">
                                  <a:effectLst/>
                                  <a:latin typeface="Cambria Math" panose="02040503050406030204" pitchFamily="18" charset="0"/>
                                  <a:ea typeface="Cambria" panose="02040503050406030204" pitchFamily="18" charset="0"/>
                                  <a:cs typeface="Times New Roman" panose="02020603050405020304" pitchFamily="18" charset="0"/>
                                </a:rPr>
                                <m:t>𝑝</m:t>
                              </m:r>
                            </m:e>
                          </m:acc>
                          <m:r>
                            <a:rPr lang="en-US" sz="3200" i="1">
                              <a:effectLst/>
                              <a:latin typeface="Cambria Math" panose="02040503050406030204" pitchFamily="18" charset="0"/>
                              <a:ea typeface="Cambria" panose="02040503050406030204" pitchFamily="18" charset="0"/>
                              <a:cs typeface="Times New Roman" panose="02020603050405020304" pitchFamily="18" charset="0"/>
                            </a:rPr>
                            <m:t>(</m:t>
                          </m:r>
                          <m:r>
                            <a:rPr lang="en-US" sz="3200" i="1">
                              <a:effectLst/>
                              <a:latin typeface="Cambria Math" panose="02040503050406030204" pitchFamily="18" charset="0"/>
                              <a:ea typeface="Cambria" panose="02040503050406030204" pitchFamily="18" charset="0"/>
                              <a:cs typeface="Times New Roman" panose="02020603050405020304" pitchFamily="18" charset="0"/>
                            </a:rPr>
                            <m:t>𝑥</m:t>
                          </m:r>
                          <m:r>
                            <a:rPr lang="en-US" sz="3200" i="1">
                              <a:effectLst/>
                              <a:latin typeface="Cambria Math" panose="02040503050406030204" pitchFamily="18" charset="0"/>
                              <a:ea typeface="Cambria" panose="02040503050406030204" pitchFamily="18" charset="0"/>
                              <a:cs typeface="Times New Roman" panose="02020603050405020304" pitchFamily="18" charset="0"/>
                            </a:rPr>
                            <m:t>)/</m:t>
                          </m:r>
                          <m:acc>
                            <m:accPr>
                              <m:chr m:val="̂"/>
                              <m:ctrlPr>
                                <a:rPr lang="en-US" sz="3200" i="1">
                                  <a:effectLst/>
                                  <a:latin typeface="Cambria Math" panose="02040503050406030204" pitchFamily="18" charset="0"/>
                                  <a:ea typeface="Cambria" panose="02040503050406030204" pitchFamily="18" charset="0"/>
                                  <a:cs typeface="Times New Roman" panose="02020603050405020304" pitchFamily="18" charset="0"/>
                                </a:rPr>
                              </m:ctrlPr>
                            </m:accPr>
                            <m:e>
                              <m:r>
                                <a:rPr lang="en-US" sz="3200" i="1">
                                  <a:effectLst/>
                                  <a:latin typeface="Cambria Math" panose="02040503050406030204" pitchFamily="18" charset="0"/>
                                  <a:ea typeface="Cambria" panose="02040503050406030204" pitchFamily="18" charset="0"/>
                                  <a:cs typeface="Times New Roman" panose="02020603050405020304" pitchFamily="18" charset="0"/>
                                </a:rPr>
                                <m:t>𝑝</m:t>
                              </m:r>
                            </m:e>
                          </m:acc>
                          <m:r>
                            <a:rPr lang="en-US" sz="3200" i="1">
                              <a:effectLst/>
                              <a:latin typeface="Cambria Math" panose="02040503050406030204" pitchFamily="18" charset="0"/>
                              <a:ea typeface="Cambria" panose="02040503050406030204" pitchFamily="18" charset="0"/>
                              <a:cs typeface="Times New Roman" panose="02020603050405020304" pitchFamily="18" charset="0"/>
                            </a:rPr>
                            <m:t>(</m:t>
                          </m:r>
                          <m:r>
                            <a:rPr lang="en-US" sz="3200" i="1">
                              <a:effectLst/>
                              <a:latin typeface="Cambria Math" panose="02040503050406030204" pitchFamily="18" charset="0"/>
                              <a:ea typeface="Cambria" panose="02040503050406030204" pitchFamily="18" charset="0"/>
                              <a:cs typeface="Times New Roman" panose="02020603050405020304" pitchFamily="18" charset="0"/>
                            </a:rPr>
                            <m:t>𝑥</m:t>
                          </m:r>
                          <m:r>
                            <a:rPr lang="en-US" sz="3200" i="1">
                              <a:effectLst/>
                              <a:latin typeface="Cambria Math" panose="02040503050406030204" pitchFamily="18" charset="0"/>
                              <a:ea typeface="Cambria" panose="02040503050406030204" pitchFamily="18" charset="0"/>
                              <a:cs typeface="Times New Roman" panose="02020603050405020304" pitchFamily="18" charset="0"/>
                            </a:rPr>
                            <m:t>+1)</m:t>
                          </m:r>
                        </m:e>
                      </m:d>
                      <m:r>
                        <a:rPr lang="en-US" sz="3200" i="1">
                          <a:effectLst/>
                          <a:latin typeface="Cambria Math" panose="02040503050406030204" pitchFamily="18" charset="0"/>
                          <a:ea typeface="Cambria" panose="02040503050406030204" pitchFamily="18" charset="0"/>
                          <a:cs typeface="Times New Roman" panose="02020603050405020304" pitchFamily="18" charset="0"/>
                        </a:rPr>
                        <m:t>.</m:t>
                      </m:r>
                    </m:oMath>
                  </m:oMathPara>
                </a14:m>
                <a:endParaRPr lang="en-US" sz="3200" dirty="0">
                  <a:effectLst/>
                  <a:latin typeface="Lato" panose="020B0604020202020204" charset="0"/>
                  <a:ea typeface="Cambria" panose="02040503050406030204" pitchFamily="18" charset="0"/>
                  <a:cs typeface="Times New Roman" panose="02020603050405020304" pitchFamily="18" charset="0"/>
                </a:endParaRPr>
              </a:p>
              <a:p>
                <a:pPr marL="175218" indent="-175218">
                  <a:spcAft>
                    <a:spcPts val="736"/>
                  </a:spcAft>
                  <a:buFont typeface="Arial" panose="020B0604020202020204" pitchFamily="34" charset="0"/>
                  <a:buChar char="•"/>
                </a:pPr>
                <a:endParaRPr lang="en-US" sz="3200" dirty="0">
                  <a:latin typeface="Lato" panose="020B0604020202020204" charset="0"/>
                </a:endParaRPr>
              </a:p>
            </p:txBody>
          </p:sp>
        </mc:Choice>
        <mc:Fallback xmlns="">
          <p:sp>
            <p:nvSpPr>
              <p:cNvPr id="3" name="TextBox 2">
                <a:extLst>
                  <a:ext uri="{FF2B5EF4-FFF2-40B4-BE49-F238E27FC236}">
                    <a16:creationId xmlns:a16="http://schemas.microsoft.com/office/drawing/2014/main" id="{8E35B311-3C19-412C-ADE6-EB2E4158F366}"/>
                  </a:ext>
                </a:extLst>
              </p:cNvPr>
              <p:cNvSpPr txBox="1">
                <a:spLocks noRot="1" noChangeAspect="1" noMove="1" noResize="1" noEditPoints="1" noAdjustHandles="1" noChangeArrowheads="1" noChangeShapeType="1" noTextEdit="1"/>
              </p:cNvSpPr>
              <p:nvPr/>
            </p:nvSpPr>
            <p:spPr>
              <a:xfrm>
                <a:off x="253228" y="6611583"/>
                <a:ext cx="8166872" cy="22498467"/>
              </a:xfrm>
              <a:prstGeom prst="rect">
                <a:avLst/>
              </a:prstGeom>
              <a:blipFill>
                <a:blip r:embed="rId3"/>
                <a:stretch>
                  <a:fillRect l="-1942" t="-352" r="-2465"/>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DB244B05-C5D7-4580-8933-5B2F47EB56B0}"/>
              </a:ext>
            </a:extLst>
          </p:cNvPr>
          <p:cNvSpPr txBox="1"/>
          <p:nvPr/>
        </p:nvSpPr>
        <p:spPr>
          <a:xfrm>
            <a:off x="250810" y="354477"/>
            <a:ext cx="7902590" cy="5047536"/>
          </a:xfrm>
          <a:prstGeom prst="rect">
            <a:avLst/>
          </a:prstGeom>
          <a:noFill/>
        </p:spPr>
        <p:txBody>
          <a:bodyPr wrap="square" rtlCol="0">
            <a:spAutoFit/>
          </a:bodyPr>
          <a:lstStyle/>
          <a:p>
            <a:r>
              <a:rPr lang="en-US" sz="4600" dirty="0">
                <a:latin typeface="Arial Black" panose="020B0A04020102020204" pitchFamily="34" charset="0"/>
                <a:cs typeface="Lato Black" panose="020F0502020204030203" pitchFamily="34" charset="0"/>
              </a:rPr>
              <a:t>Empirical quantification of privacy loss with examples relevant to the 2020 US Census: </a:t>
            </a:r>
            <a:r>
              <a:rPr lang="en-US" sz="4600" dirty="0">
                <a:latin typeface="Arial" panose="020B0604020202020204" pitchFamily="34" charset="0"/>
                <a:cs typeface="Arial" panose="020B0604020202020204" pitchFamily="34" charset="0"/>
              </a:rPr>
              <a:t>an </a:t>
            </a:r>
            <a:r>
              <a:rPr lang="en-US" sz="4600" dirty="0" smtClean="0">
                <a:latin typeface="Arial" panose="020B0604020202020204" pitchFamily="34" charset="0"/>
                <a:cs typeface="Arial" panose="020B0604020202020204" pitchFamily="34" charset="0"/>
              </a:rPr>
              <a:t>experimental investigation of the gap between privacy loss bounds in theory and practice</a:t>
            </a:r>
            <a:endParaRPr lang="en-US" sz="4600" b="1" dirty="0">
              <a:latin typeface="Arial" panose="020B0604020202020204" pitchFamily="34" charset="0"/>
              <a:cs typeface="Arial" panose="020B0604020202020204" pitchFamily="34" charset="0"/>
            </a:endParaRPr>
          </a:p>
        </p:txBody>
      </p:sp>
      <p:pic>
        <p:nvPicPr>
          <p:cNvPr id="21" name="Graphic 20">
            <a:extLst>
              <a:ext uri="{FF2B5EF4-FFF2-40B4-BE49-F238E27FC236}">
                <a16:creationId xmlns:a16="http://schemas.microsoft.com/office/drawing/2014/main" id="{1BB9F864-FF97-48AA-94C1-D0D499BAA9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93200" y="23216937"/>
            <a:ext cx="3108913" cy="3076527"/>
          </a:xfrm>
          <a:prstGeom prst="rect">
            <a:avLst/>
          </a:prstGeom>
          <a:ln>
            <a:solidFill>
              <a:schemeClr val="tx1"/>
            </a:solidFill>
          </a:ln>
        </p:spPr>
      </p:pic>
      <p:sp>
        <p:nvSpPr>
          <p:cNvPr id="14" name="Rectangle 13">
            <a:extLst>
              <a:ext uri="{FF2B5EF4-FFF2-40B4-BE49-F238E27FC236}">
                <a16:creationId xmlns:a16="http://schemas.microsoft.com/office/drawing/2014/main" id="{B0C5B857-0E51-4898-BAEF-B471D5E63813}"/>
              </a:ext>
            </a:extLst>
          </p:cNvPr>
          <p:cNvSpPr/>
          <p:nvPr/>
        </p:nvSpPr>
        <p:spPr>
          <a:xfrm flipH="1">
            <a:off x="8404209" y="28665919"/>
            <a:ext cx="21871003" cy="14101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64" b="1" i="1" dirty="0">
                <a:latin typeface="Lato" panose="020F0502020204030203" pitchFamily="34" charset="0"/>
                <a:cs typeface="Lato" panose="020F0502020204030203" pitchFamily="34" charset="0"/>
              </a:rPr>
              <a:t>Non-Cognitive Predictors of Student Success:</a:t>
            </a:r>
            <a:r>
              <a:rPr lang="en-US" sz="1064" i="1" dirty="0">
                <a:latin typeface="Lato" panose="020F0502020204030203" pitchFamily="34" charset="0"/>
                <a:cs typeface="Lato" panose="020F0502020204030203" pitchFamily="34" charset="0"/>
              </a:rPr>
              <a:t/>
            </a:r>
            <a:br>
              <a:rPr lang="en-US" sz="1064" i="1" dirty="0">
                <a:latin typeface="Lato" panose="020F0502020204030203" pitchFamily="34" charset="0"/>
                <a:cs typeface="Lato" panose="020F0502020204030203" pitchFamily="34" charset="0"/>
              </a:rPr>
            </a:br>
            <a:r>
              <a:rPr lang="en-US" sz="1064" i="1" dirty="0">
                <a:latin typeface="Lato" panose="020F0502020204030203" pitchFamily="34" charset="0"/>
                <a:cs typeface="Lato" panose="020F0502020204030203" pitchFamily="34" charset="0"/>
              </a:rPr>
              <a:t>A Predictive Validity Comparison Between Domestic and International Students</a:t>
            </a:r>
          </a:p>
        </p:txBody>
      </p:sp>
      <p:pic>
        <p:nvPicPr>
          <p:cNvPr id="9" name="Picture 8"/>
          <p:cNvPicPr>
            <a:picLocks noChangeAspect="1"/>
          </p:cNvPicPr>
          <p:nvPr/>
        </p:nvPicPr>
        <p:blipFill>
          <a:blip r:embed="rId5"/>
          <a:stretch>
            <a:fillRect/>
          </a:stretch>
        </p:blipFill>
        <p:spPr>
          <a:xfrm>
            <a:off x="15207007" y="1649642"/>
            <a:ext cx="8281298" cy="1051223"/>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250810" y="35115760"/>
                <a:ext cx="8169290" cy="7255832"/>
              </a:xfrm>
              <a:prstGeom prst="rect">
                <a:avLst/>
              </a:prstGeom>
              <a:noFill/>
            </p:spPr>
            <p:txBody>
              <a:bodyPr wrap="square" rtlCol="0">
                <a:spAutoFit/>
              </a:bodyPr>
              <a:lstStyle/>
              <a:p>
                <a:pPr>
                  <a:spcAft>
                    <a:spcPts val="736"/>
                  </a:spcAft>
                </a:pPr>
                <a:r>
                  <a:rPr lang="en-US" sz="3200" b="1" dirty="0" smtClean="0">
                    <a:latin typeface="Lato Black" panose="020F0502020204030203" pitchFamily="34" charset="0"/>
                    <a:cs typeface="Lato Black" panose="020F0502020204030203" pitchFamily="34" charset="0"/>
                  </a:rPr>
                  <a:t>RESULTS</a:t>
                </a:r>
                <a:endParaRPr lang="en-US" sz="3200" b="1" dirty="0">
                  <a:latin typeface="Lato" panose="020F0502020204030203" pitchFamily="34" charset="0"/>
                  <a:cs typeface="Lato" panose="020F0502020204030203" pitchFamily="34" charset="0"/>
                </a:endParaRPr>
              </a:p>
              <a:p>
                <a:pPr marL="457200" indent="-457200">
                  <a:spcAft>
                    <a:spcPts val="736"/>
                  </a:spcAft>
                  <a:buFont typeface="Arial" panose="020B0604020202020204" pitchFamily="34" charset="0"/>
                  <a:buChar char="•"/>
                </a:pPr>
                <a:r>
                  <a:rPr lang="en-US" sz="3200" dirty="0">
                    <a:latin typeface="Lato" panose="020B0604020202020204" charset="0"/>
                  </a:rPr>
                  <a:t>Panel (a) shows the distribution of residuals </a:t>
                </a:r>
                <a:r>
                  <a:rPr lang="en-US" sz="3200" dirty="0" smtClean="0">
                    <a:latin typeface="Lato" panose="020B0604020202020204" charset="0"/>
                  </a:rPr>
                  <a:t>for geometric, raked, </a:t>
                </a:r>
                <a:r>
                  <a:rPr lang="en-US" sz="3200" dirty="0">
                    <a:latin typeface="Lato" panose="020B0604020202020204" charset="0"/>
                  </a:rPr>
                  <a:t>and </a:t>
                </a:r>
                <a:r>
                  <a:rPr lang="en-US" sz="3200" dirty="0" smtClean="0">
                    <a:latin typeface="Lato" panose="020B0604020202020204" charset="0"/>
                  </a:rPr>
                  <a:t>averaged DP counts, </a:t>
                </a:r>
                <a:r>
                  <a:rPr lang="en-US" sz="3200" dirty="0">
                    <a:latin typeface="Lato" panose="020B0604020202020204" charset="0"/>
                  </a:rPr>
                  <a:t>each with an </a:t>
                </a:r>
                <a14:m>
                  <m:oMath xmlns:m="http://schemas.openxmlformats.org/officeDocument/2006/math">
                    <m:r>
                      <a:rPr lang="en-US" sz="3200" i="1">
                        <a:latin typeface="Cambria Math" panose="02040503050406030204" pitchFamily="18" charset="0"/>
                      </a:rPr>
                      <m:t>𝜖</m:t>
                    </m:r>
                  </m:oMath>
                </a14:m>
                <a:r>
                  <a:rPr lang="en-US" sz="3200" dirty="0">
                    <a:latin typeface="Lato" panose="020B0604020202020204" charset="0"/>
                  </a:rPr>
                  <a:t> selected to have empirical privacy loss of </a:t>
                </a:r>
                <a:r>
                  <a:rPr lang="en-US" sz="3200" dirty="0" smtClean="0">
                    <a:latin typeface="Lato" panose="020B0604020202020204" charset="0"/>
                  </a:rPr>
                  <a:t>0.025;</a:t>
                </a:r>
              </a:p>
              <a:p>
                <a:pPr marL="457200" indent="-457200">
                  <a:spcAft>
                    <a:spcPts val="736"/>
                  </a:spcAft>
                  <a:buFont typeface="Arial" panose="020B0604020202020204" pitchFamily="34" charset="0"/>
                  <a:buChar char="•"/>
                </a:pPr>
                <a:r>
                  <a:rPr lang="en-US" sz="3200" dirty="0" smtClean="0">
                    <a:latin typeface="Lato" panose="020B0604020202020204" charset="0"/>
                  </a:rPr>
                  <a:t>Panel </a:t>
                </a:r>
                <a:r>
                  <a:rPr lang="en-US" sz="3200" dirty="0">
                    <a:latin typeface="Lato" panose="020B0604020202020204" charset="0"/>
                  </a:rPr>
                  <a:t>(b) shows </a:t>
                </a:r>
                <a:r>
                  <a:rPr lang="en-US" sz="3200" dirty="0" smtClean="0">
                    <a:latin typeface="Lato" panose="020B0604020202020204" charset="0"/>
                  </a:rPr>
                  <a:t>my estimate </a:t>
                </a:r>
                <a:r>
                  <a:rPr lang="en-US" sz="3200" dirty="0">
                    <a:latin typeface="Lato" panose="020B0604020202020204" charset="0"/>
                  </a:rPr>
                  <a:t>of empirical </a:t>
                </a:r>
                <a:r>
                  <a:rPr lang="en-US" sz="3200" dirty="0" smtClean="0">
                    <a:latin typeface="Lato" panose="020B0604020202020204" charset="0"/>
                  </a:rPr>
                  <a:t>privacy loss</a:t>
                </a:r>
                <a:r>
                  <a:rPr lang="en-US" sz="3200" dirty="0">
                    <a:latin typeface="Lato" panose="020B0604020202020204" charset="0"/>
                  </a:rPr>
                  <a:t>, </a:t>
                </a:r>
                <a:r>
                  <a:rPr lang="en-US" sz="3200" dirty="0" smtClean="0">
                    <a:latin typeface="Lato" panose="020B0604020202020204" charset="0"/>
                  </a:rPr>
                  <a:t>where geometrics noise has EPL equal </a:t>
                </a:r>
                <a:r>
                  <a:rPr lang="en-US" sz="3200" dirty="0">
                    <a:latin typeface="Lato" panose="020B0604020202020204" charset="0"/>
                  </a:rPr>
                  <a:t>to the budget of </a:t>
                </a:r>
                <a14:m>
                  <m:oMath xmlns:m="http://schemas.openxmlformats.org/officeDocument/2006/math">
                    <m:r>
                      <a:rPr lang="en-US" sz="3200" i="1">
                        <a:latin typeface="Cambria Math" panose="02040503050406030204" pitchFamily="18" charset="0"/>
                      </a:rPr>
                      <m:t>𝜖</m:t>
                    </m:r>
                    <m:r>
                      <a:rPr lang="en-US" sz="3200" b="0" i="1" smtClean="0">
                        <a:latin typeface="Cambria Math" panose="02040503050406030204" pitchFamily="18" charset="0"/>
                      </a:rPr>
                      <m:t>= </m:t>
                    </m:r>
                  </m:oMath>
                </a14:m>
                <a:r>
                  <a:rPr lang="en-US" sz="3200" dirty="0" smtClean="0">
                    <a:latin typeface="Lato" panose="020B0604020202020204" charset="0"/>
                  </a:rPr>
                  <a:t>0.025,  averaged geometric noise has EPL half </a:t>
                </a:r>
                <a:r>
                  <a:rPr lang="en-US" sz="3200" dirty="0">
                    <a:latin typeface="Lato" panose="020B0604020202020204" charset="0"/>
                  </a:rPr>
                  <a:t>of </a:t>
                </a:r>
                <a:r>
                  <a:rPr lang="en-US" sz="3200" dirty="0" smtClean="0">
                    <a:latin typeface="Lato" panose="020B0604020202020204" charset="0"/>
                  </a:rPr>
                  <a:t>its budget </a:t>
                </a:r>
                <a:r>
                  <a:rPr lang="en-US" sz="3200" dirty="0">
                    <a:latin typeface="Lato" panose="020B0604020202020204" charset="0"/>
                  </a:rPr>
                  <a:t>of </a:t>
                </a:r>
                <a14:m>
                  <m:oMath xmlns:m="http://schemas.openxmlformats.org/officeDocument/2006/math">
                    <m:r>
                      <a:rPr lang="en-US" sz="3200" i="1">
                        <a:latin typeface="Cambria Math" panose="02040503050406030204" pitchFamily="18" charset="0"/>
                      </a:rPr>
                      <m:t>𝜖</m:t>
                    </m:r>
                    <m:r>
                      <a:rPr lang="en-US" sz="3200" i="1">
                        <a:latin typeface="Cambria Math" panose="02040503050406030204" pitchFamily="18" charset="0"/>
                      </a:rPr>
                      <m:t>=</m:t>
                    </m:r>
                  </m:oMath>
                </a14:m>
                <a:r>
                  <a:rPr lang="en-US" sz="3200" dirty="0" smtClean="0">
                    <a:latin typeface="Lato" panose="020B0604020202020204" charset="0"/>
                  </a:rPr>
                  <a:t> 0.05, and ranked geometric noise has EPL one </a:t>
                </a:r>
                <a:r>
                  <a:rPr lang="en-US" sz="3200" dirty="0">
                    <a:latin typeface="Lato" panose="020B0604020202020204" charset="0"/>
                  </a:rPr>
                  <a:t>quarter of the budget of </a:t>
                </a:r>
                <a14:m>
                  <m:oMath xmlns:m="http://schemas.openxmlformats.org/officeDocument/2006/math">
                    <m:r>
                      <a:rPr lang="en-US" sz="3200" i="1">
                        <a:latin typeface="Cambria Math" panose="02040503050406030204" pitchFamily="18" charset="0"/>
                      </a:rPr>
                      <m:t>𝜖</m:t>
                    </m:r>
                    <m:r>
                      <a:rPr lang="en-US" sz="3200" i="1">
                        <a:latin typeface="Cambria Math" panose="02040503050406030204" pitchFamily="18" charset="0"/>
                      </a:rPr>
                      <m:t>=</m:t>
                    </m:r>
                  </m:oMath>
                </a14:m>
                <a:r>
                  <a:rPr lang="en-US" sz="3200" dirty="0" smtClean="0">
                    <a:latin typeface="Lato" panose="020B0604020202020204" charset="0"/>
                  </a:rPr>
                  <a:t> 0.1.</a:t>
                </a:r>
                <a:endParaRPr lang="en-US" sz="3200" dirty="0">
                  <a:latin typeface="Lato" panose="020B0604020202020204" charset="0"/>
                </a:endParaRPr>
              </a:p>
              <a:p>
                <a:pPr>
                  <a:spcAft>
                    <a:spcPts val="736"/>
                  </a:spcAft>
                </a:pPr>
                <a:endParaRPr lang="en-US" sz="3200" dirty="0"/>
              </a:p>
            </p:txBody>
          </p:sp>
        </mc:Choice>
        <mc:Fallback xmlns="">
          <p:sp>
            <p:nvSpPr>
              <p:cNvPr id="7" name="TextBox 6"/>
              <p:cNvSpPr txBox="1">
                <a:spLocks noRot="1" noChangeAspect="1" noMove="1" noResize="1" noEditPoints="1" noAdjustHandles="1" noChangeArrowheads="1" noChangeShapeType="1" noTextEdit="1"/>
              </p:cNvSpPr>
              <p:nvPr/>
            </p:nvSpPr>
            <p:spPr>
              <a:xfrm>
                <a:off x="250810" y="35115760"/>
                <a:ext cx="8169290" cy="7255832"/>
              </a:xfrm>
              <a:prstGeom prst="rect">
                <a:avLst/>
              </a:prstGeom>
              <a:blipFill>
                <a:blip r:embed="rId6"/>
                <a:stretch>
                  <a:fillRect l="-1866" t="-1092"/>
                </a:stretch>
              </a:blipFill>
            </p:spPr>
            <p:txBody>
              <a:bodyPr/>
              <a:lstStyle/>
              <a:p>
                <a:r>
                  <a:rPr lang="en-US">
                    <a:noFill/>
                  </a:rPr>
                  <a:t> </a:t>
                </a:r>
              </a:p>
            </p:txBody>
          </p:sp>
        </mc:Fallback>
      </mc:AlternateContent>
      <p:grpSp>
        <p:nvGrpSpPr>
          <p:cNvPr id="4" name="Group 3"/>
          <p:cNvGrpSpPr/>
          <p:nvPr/>
        </p:nvGrpSpPr>
        <p:grpSpPr>
          <a:xfrm>
            <a:off x="185095" y="5525348"/>
            <a:ext cx="4955764" cy="646331"/>
            <a:chOff x="206415" y="9652333"/>
            <a:chExt cx="4955764" cy="646331"/>
          </a:xfrm>
        </p:grpSpPr>
        <p:sp>
          <p:nvSpPr>
            <p:cNvPr id="12" name="TextBox 11">
              <a:extLst>
                <a:ext uri="{FF2B5EF4-FFF2-40B4-BE49-F238E27FC236}">
                  <a16:creationId xmlns:a16="http://schemas.microsoft.com/office/drawing/2014/main" id="{64F9E57F-C64F-4827-8C49-BB9DBDC073C7}"/>
                </a:ext>
              </a:extLst>
            </p:cNvPr>
            <p:cNvSpPr txBox="1"/>
            <p:nvPr/>
          </p:nvSpPr>
          <p:spPr>
            <a:xfrm>
              <a:off x="206415" y="9652333"/>
              <a:ext cx="4955764" cy="646331"/>
            </a:xfrm>
            <a:prstGeom prst="rect">
              <a:avLst/>
            </a:prstGeom>
            <a:noFill/>
          </p:spPr>
          <p:txBody>
            <a:bodyPr wrap="square" rtlCol="0">
              <a:spAutoFit/>
            </a:bodyPr>
            <a:lstStyle/>
            <a:p>
              <a:r>
                <a:rPr lang="en-US" sz="3600" dirty="0" smtClean="0">
                  <a:latin typeface="Lato" panose="020B0604020202020204" charset="0"/>
                  <a:cs typeface="Lato Black" panose="020F0502020204030203" pitchFamily="34" charset="0"/>
                </a:rPr>
                <a:t>     </a:t>
              </a:r>
              <a:r>
                <a:rPr lang="en-US" sz="3600" b="1" dirty="0" smtClean="0">
                  <a:latin typeface="Lato Black" panose="020F0502020204030203" pitchFamily="34" charset="0"/>
                  <a:cs typeface="Lato Black" panose="020F0502020204030203" pitchFamily="34" charset="0"/>
                </a:rPr>
                <a:t>Abraham </a:t>
              </a:r>
              <a:r>
                <a:rPr lang="en-US" sz="3600" dirty="0" smtClean="0">
                  <a:latin typeface="Lato" panose="020F0502020204030203" pitchFamily="34" charset="0"/>
                  <a:cs typeface="Lato" panose="020F0502020204030203" pitchFamily="34" charset="0"/>
                </a:rPr>
                <a:t>D. Flaxman</a:t>
              </a:r>
              <a:endParaRPr lang="en-US" sz="3600" b="1" dirty="0">
                <a:latin typeface="Lato Black" panose="020F0502020204030203" pitchFamily="34" charset="0"/>
                <a:cs typeface="Lato Black" panose="020F0502020204030203" pitchFamily="34" charset="0"/>
              </a:endParaRPr>
            </a:p>
          </p:txBody>
        </p:sp>
        <p:sp>
          <p:nvSpPr>
            <p:cNvPr id="46" name="Graphic 18">
              <a:extLst>
                <a:ext uri="{FF2B5EF4-FFF2-40B4-BE49-F238E27FC236}">
                  <a16:creationId xmlns:a16="http://schemas.microsoft.com/office/drawing/2014/main" id="{BDF411EE-4753-4C32-9DAF-D5DA024A3893}"/>
                </a:ext>
              </a:extLst>
            </p:cNvPr>
            <p:cNvSpPr/>
            <p:nvPr/>
          </p:nvSpPr>
          <p:spPr>
            <a:xfrm>
              <a:off x="308050" y="9823297"/>
              <a:ext cx="347558" cy="323225"/>
            </a:xfrm>
            <a:custGeom>
              <a:avLst/>
              <a:gdLst>
                <a:gd name="connsiteX0" fmla="*/ 310594 w 327663"/>
                <a:gd name="connsiteY0" fmla="*/ 219906 h 335196"/>
                <a:gd name="connsiteX1" fmla="*/ 246568 w 327663"/>
                <a:gd name="connsiteY1" fmla="*/ 176217 h 335196"/>
                <a:gd name="connsiteX2" fmla="*/ 212295 w 327663"/>
                <a:gd name="connsiteY2" fmla="*/ 176217 h 335196"/>
                <a:gd name="connsiteX3" fmla="*/ 165217 w 327663"/>
                <a:gd name="connsiteY3" fmla="*/ 189022 h 335196"/>
                <a:gd name="connsiteX4" fmla="*/ 118138 w 327663"/>
                <a:gd name="connsiteY4" fmla="*/ 176217 h 335196"/>
                <a:gd name="connsiteX5" fmla="*/ 83866 w 327663"/>
                <a:gd name="connsiteY5" fmla="*/ 176217 h 335196"/>
                <a:gd name="connsiteX6" fmla="*/ 19839 w 327663"/>
                <a:gd name="connsiteY6" fmla="*/ 219906 h 335196"/>
                <a:gd name="connsiteX7" fmla="*/ 1385 w 327663"/>
                <a:gd name="connsiteY7" fmla="*/ 299750 h 335196"/>
                <a:gd name="connsiteX8" fmla="*/ 165970 w 327663"/>
                <a:gd name="connsiteY8" fmla="*/ 335529 h 335196"/>
                <a:gd name="connsiteX9" fmla="*/ 329802 w 327663"/>
                <a:gd name="connsiteY9" fmla="*/ 299750 h 335196"/>
                <a:gd name="connsiteX10" fmla="*/ 310594 w 327663"/>
                <a:gd name="connsiteY10" fmla="*/ 219906 h 335196"/>
                <a:gd name="connsiteX11" fmla="*/ 165593 w 327663"/>
                <a:gd name="connsiteY11" fmla="*/ 154749 h 335196"/>
                <a:gd name="connsiteX12" fmla="*/ 242425 w 327663"/>
                <a:gd name="connsiteY12" fmla="*/ 77918 h 335196"/>
                <a:gd name="connsiteX13" fmla="*/ 165593 w 327663"/>
                <a:gd name="connsiteY13" fmla="*/ 1086 h 335196"/>
                <a:gd name="connsiteX14" fmla="*/ 88762 w 327663"/>
                <a:gd name="connsiteY14" fmla="*/ 77918 h 335196"/>
                <a:gd name="connsiteX15" fmla="*/ 165593 w 327663"/>
                <a:gd name="connsiteY15" fmla="*/ 154749 h 33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663" h="335196">
                  <a:moveTo>
                    <a:pt x="310594" y="219906"/>
                  </a:moveTo>
                  <a:cubicBezTo>
                    <a:pt x="287243" y="179983"/>
                    <a:pt x="246568" y="176217"/>
                    <a:pt x="246568" y="176217"/>
                  </a:cubicBezTo>
                  <a:lnTo>
                    <a:pt x="212295" y="176217"/>
                  </a:lnTo>
                  <a:cubicBezTo>
                    <a:pt x="198360" y="184126"/>
                    <a:pt x="182541" y="189022"/>
                    <a:pt x="165217" y="189022"/>
                  </a:cubicBezTo>
                  <a:cubicBezTo>
                    <a:pt x="147892" y="189022"/>
                    <a:pt x="132074" y="184503"/>
                    <a:pt x="118138" y="176217"/>
                  </a:cubicBezTo>
                  <a:lnTo>
                    <a:pt x="83866" y="176217"/>
                  </a:lnTo>
                  <a:cubicBezTo>
                    <a:pt x="83866" y="176217"/>
                    <a:pt x="43190" y="179983"/>
                    <a:pt x="19839" y="219906"/>
                  </a:cubicBezTo>
                  <a:cubicBezTo>
                    <a:pt x="-2758" y="259828"/>
                    <a:pt x="1385" y="299750"/>
                    <a:pt x="1385" y="299750"/>
                  </a:cubicBezTo>
                  <a:cubicBezTo>
                    <a:pt x="1385" y="299750"/>
                    <a:pt x="37164" y="335529"/>
                    <a:pt x="165970" y="335529"/>
                  </a:cubicBezTo>
                  <a:cubicBezTo>
                    <a:pt x="294776" y="335529"/>
                    <a:pt x="329802" y="299750"/>
                    <a:pt x="329802" y="299750"/>
                  </a:cubicBezTo>
                  <a:cubicBezTo>
                    <a:pt x="329802" y="299750"/>
                    <a:pt x="333945" y="259828"/>
                    <a:pt x="310594" y="219906"/>
                  </a:cubicBezTo>
                  <a:close/>
                  <a:moveTo>
                    <a:pt x="165593" y="154749"/>
                  </a:moveTo>
                  <a:cubicBezTo>
                    <a:pt x="208152" y="154749"/>
                    <a:pt x="242425" y="120477"/>
                    <a:pt x="242425" y="77918"/>
                  </a:cubicBezTo>
                  <a:cubicBezTo>
                    <a:pt x="242425" y="35359"/>
                    <a:pt x="208152" y="1086"/>
                    <a:pt x="165593" y="1086"/>
                  </a:cubicBezTo>
                  <a:cubicBezTo>
                    <a:pt x="123035" y="1086"/>
                    <a:pt x="88762" y="35736"/>
                    <a:pt x="88762" y="77918"/>
                  </a:cubicBezTo>
                  <a:cubicBezTo>
                    <a:pt x="88762" y="120477"/>
                    <a:pt x="123035" y="154749"/>
                    <a:pt x="165593" y="154749"/>
                  </a:cubicBezTo>
                  <a:close/>
                </a:path>
              </a:pathLst>
            </a:custGeom>
            <a:solidFill>
              <a:schemeClr val="tx1">
                <a:lumMod val="50000"/>
                <a:lumOff val="50000"/>
              </a:schemeClr>
            </a:solidFill>
            <a:ln w="3663" cap="flat">
              <a:noFill/>
              <a:prstDash val="solid"/>
              <a:miter/>
            </a:ln>
          </p:spPr>
          <p:txBody>
            <a:bodyPr rtlCol="0" anchor="ctr"/>
            <a:lstStyle/>
            <a:p>
              <a:endParaRPr lang="en-US" sz="1736" dirty="0"/>
            </a:p>
          </p:txBody>
        </p:sp>
      </p:grpSp>
      <p:pic>
        <p:nvPicPr>
          <p:cNvPr id="29" name="Picture 28"/>
          <p:cNvPicPr>
            <a:picLocks noChangeAspect="1"/>
          </p:cNvPicPr>
          <p:nvPr/>
        </p:nvPicPr>
        <p:blipFill>
          <a:blip r:embed="rId7"/>
          <a:stretch>
            <a:fillRect/>
          </a:stretch>
        </p:blipFill>
        <p:spPr>
          <a:xfrm>
            <a:off x="-113651" y="28665919"/>
            <a:ext cx="26560366" cy="6036447"/>
          </a:xfrm>
          <a:prstGeom prst="rect">
            <a:avLst/>
          </a:prstGeom>
        </p:spPr>
      </p:pic>
      <p:pic>
        <p:nvPicPr>
          <p:cNvPr id="15" name="Content Placeholder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91853" y="35115760"/>
            <a:ext cx="8229597" cy="2789509"/>
          </a:xfrm>
          <a:prstGeom prst="rect">
            <a:avLst/>
          </a:prstGeom>
        </p:spPr>
      </p:pic>
      <p:pic>
        <p:nvPicPr>
          <p:cNvPr id="18" name="Content Placeholder 4"/>
          <p:cNvPicPr>
            <a:picLocks noChangeAspect="1"/>
          </p:cNvPicPr>
          <p:nvPr/>
        </p:nvPicPr>
        <p:blipFill>
          <a:blip r:embed="rId9"/>
          <a:stretch>
            <a:fillRect/>
          </a:stretch>
        </p:blipFill>
        <p:spPr>
          <a:xfrm>
            <a:off x="20423981" y="37728580"/>
            <a:ext cx="9851231" cy="5057775"/>
          </a:xfrm>
          <a:prstGeom prst="rect">
            <a:avLst/>
          </a:prstGeom>
        </p:spPr>
      </p:pic>
      <p:pic>
        <p:nvPicPr>
          <p:cNvPr id="17" name="image8.png" descr="DAS Core Application Framework"/>
          <p:cNvPicPr>
            <a:picLocks noChangeAspect="1"/>
          </p:cNvPicPr>
          <p:nvPr/>
        </p:nvPicPr>
        <p:blipFill>
          <a:blip r:embed="rId10"/>
          <a:srcRect/>
          <a:stretch>
            <a:fillRect/>
          </a:stretch>
        </p:blipFill>
        <p:spPr>
          <a:xfrm>
            <a:off x="22804043" y="31996654"/>
            <a:ext cx="7036125" cy="4435419"/>
          </a:xfrm>
          <a:prstGeom prst="rect">
            <a:avLst/>
          </a:prstGeom>
          <a:ln/>
        </p:spPr>
      </p:pic>
      <p:pic>
        <p:nvPicPr>
          <p:cNvPr id="19" name="Content Placeholder 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bwMode="auto">
          <a:xfrm>
            <a:off x="8991850" y="38398134"/>
            <a:ext cx="8229600" cy="2789509"/>
          </a:xfrm>
          <a:prstGeom prst="rect">
            <a:avLst/>
          </a:prstGeom>
          <a:noFill/>
          <a:extLst>
            <a:ext uri="{909E8E84-426E-40DD-AFC4-6F175D3DCCD1}">
              <a14:hiddenFill xmlns:a14="http://schemas.microsoft.com/office/drawing/2010/main">
                <a:solidFill>
                  <a:srgbClr val="FFFFFF"/>
                </a:solidFill>
              </a14:hiddenFill>
            </a:ext>
          </a:extLst>
        </p:spPr>
      </p:pic>
      <p:pic>
        <p:nvPicPr>
          <p:cNvPr id="20" name="Content Placeholder 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7793200" y="35115760"/>
            <a:ext cx="6694728" cy="3287149"/>
          </a:xfrm>
          <a:prstGeom prst="rect">
            <a:avLst/>
          </a:prstGeom>
          <a:solidFill>
            <a:schemeClr val="bg1"/>
          </a:solidFill>
        </p:spPr>
      </p:pic>
    </p:spTree>
    <p:extLst>
      <p:ext uri="{BB962C8B-B14F-4D97-AF65-F5344CB8AC3E}">
        <p14:creationId xmlns:p14="http://schemas.microsoft.com/office/powerpoint/2010/main" val="22652986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5665</TotalTime>
  <Words>387</Words>
  <Application>Microsoft Office PowerPoint</Application>
  <PresentationFormat>Custom</PresentationFormat>
  <Paragraphs>22</Paragraphs>
  <Slides>1</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vt:i4>
      </vt:variant>
    </vt:vector>
  </HeadingPairs>
  <TitlesOfParts>
    <vt:vector size="12" baseType="lpstr">
      <vt:lpstr>Calibri Light</vt:lpstr>
      <vt:lpstr>Cambria</vt:lpstr>
      <vt:lpstr>Calibri</vt:lpstr>
      <vt:lpstr>Roboto</vt:lpstr>
      <vt:lpstr>Lato</vt:lpstr>
      <vt:lpstr>Cambria Math</vt:lpstr>
      <vt:lpstr>Times New Roman</vt:lpstr>
      <vt:lpstr>Arial Black</vt:lpstr>
      <vt:lpstr>Arial</vt:lpstr>
      <vt:lpstr>Lato Black</vt:lpstr>
      <vt:lpstr>Office Theme</vt:lpstr>
      <vt:lpstr>Empirical privacy loss of DP methods like the TopDown may be substantially smaller than proven, due to slack in the Sequential Composition Theorem.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Morrison</dc:creator>
  <cp:lastModifiedBy>Abie Flaxman</cp:lastModifiedBy>
  <cp:revision>205</cp:revision>
  <dcterms:created xsi:type="dcterms:W3CDTF">2018-09-16T19:13:41Z</dcterms:created>
  <dcterms:modified xsi:type="dcterms:W3CDTF">2019-11-22T18:17:08Z</dcterms:modified>
</cp:coreProperties>
</file>